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AED662-867D-41C1-A659-FB13A523B143}" v="1" dt="2024-05-19T07:57:22.3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67" d="100"/>
          <a:sy n="67" d="100"/>
        </p:scale>
        <p:origin x="-110" y="-12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E9321A-DF4A-4AF1-AD1F-963CB9BD62CF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2E15F5A1-8233-47AE-B927-2CEFFD8ED00E}">
      <dgm:prSet/>
      <dgm:spPr/>
      <dgm:t>
        <a:bodyPr/>
        <a:lstStyle/>
        <a:p>
          <a:r>
            <a:rPr lang="en-US"/>
            <a:t>The dataset contains 9568 observations collected over six years from a combined cycle power plant operating at full load.</a:t>
          </a:r>
        </a:p>
      </dgm:t>
    </dgm:pt>
    <dgm:pt modelId="{F05A3D05-FB10-4055-833D-E9790707CA12}" type="parTrans" cxnId="{1873B682-6376-4532-9FD9-57347CC9D09D}">
      <dgm:prSet/>
      <dgm:spPr/>
      <dgm:t>
        <a:bodyPr/>
        <a:lstStyle/>
        <a:p>
          <a:endParaRPr lang="en-US"/>
        </a:p>
      </dgm:t>
    </dgm:pt>
    <dgm:pt modelId="{2FD80E6A-BF5A-454A-B2E3-CBE1EFC9249E}" type="sibTrans" cxnId="{1873B682-6376-4532-9FD9-57347CC9D09D}">
      <dgm:prSet/>
      <dgm:spPr/>
      <dgm:t>
        <a:bodyPr/>
        <a:lstStyle/>
        <a:p>
          <a:endParaRPr lang="en-US"/>
        </a:p>
      </dgm:t>
    </dgm:pt>
    <dgm:pt modelId="{48399407-F7DC-4833-9BA0-D0F1DCE043A3}">
      <dgm:prSet/>
      <dgm:spPr/>
      <dgm:t>
        <a:bodyPr/>
        <a:lstStyle/>
        <a:p>
          <a:r>
            <a:rPr lang="en-US"/>
            <a:t>The variables include: </a:t>
          </a:r>
        </a:p>
      </dgm:t>
    </dgm:pt>
    <dgm:pt modelId="{2562BE8C-E387-4A58-8978-91F14F831FA7}" type="parTrans" cxnId="{319324CC-FFA9-437E-8E66-F866296FA8EC}">
      <dgm:prSet/>
      <dgm:spPr/>
      <dgm:t>
        <a:bodyPr/>
        <a:lstStyle/>
        <a:p>
          <a:endParaRPr lang="en-US"/>
        </a:p>
      </dgm:t>
    </dgm:pt>
    <dgm:pt modelId="{541B5DCE-7C51-4A2F-9040-E2E4BA92E7B2}" type="sibTrans" cxnId="{319324CC-FFA9-437E-8E66-F866296FA8EC}">
      <dgm:prSet/>
      <dgm:spPr/>
      <dgm:t>
        <a:bodyPr/>
        <a:lstStyle/>
        <a:p>
          <a:endParaRPr lang="en-US"/>
        </a:p>
      </dgm:t>
    </dgm:pt>
    <dgm:pt modelId="{15FFF7F1-B90B-40A3-B9D7-495636E74D33}">
      <dgm:prSet/>
      <dgm:spPr/>
      <dgm:t>
        <a:bodyPr/>
        <a:lstStyle/>
        <a:p>
          <a:r>
            <a:rPr lang="en-US"/>
            <a:t>Temperature (degrees Celsius)</a:t>
          </a:r>
        </a:p>
      </dgm:t>
    </dgm:pt>
    <dgm:pt modelId="{90635667-42F6-4512-8444-CB9329825A0A}" type="parTrans" cxnId="{124E91A6-5A74-4365-AF10-09466062C9C8}">
      <dgm:prSet/>
      <dgm:spPr/>
      <dgm:t>
        <a:bodyPr/>
        <a:lstStyle/>
        <a:p>
          <a:endParaRPr lang="en-US"/>
        </a:p>
      </dgm:t>
    </dgm:pt>
    <dgm:pt modelId="{9EB83892-3030-4246-AFC3-43E7E586EFBE}" type="sibTrans" cxnId="{124E91A6-5A74-4365-AF10-09466062C9C8}">
      <dgm:prSet/>
      <dgm:spPr/>
      <dgm:t>
        <a:bodyPr/>
        <a:lstStyle/>
        <a:p>
          <a:endParaRPr lang="en-US"/>
        </a:p>
      </dgm:t>
    </dgm:pt>
    <dgm:pt modelId="{55A9D2A6-3E9F-417A-8736-1AD6614F38FC}">
      <dgm:prSet/>
      <dgm:spPr/>
      <dgm:t>
        <a:bodyPr/>
        <a:lstStyle/>
        <a:p>
          <a:r>
            <a:rPr lang="en-US"/>
            <a:t>Exhaust vacuum (cm Hg)</a:t>
          </a:r>
        </a:p>
      </dgm:t>
    </dgm:pt>
    <dgm:pt modelId="{0CD3FF6C-D935-49DD-B4C4-9AB37CFEC02F}" type="parTrans" cxnId="{BD04D991-E386-4949-921E-D562EE60D3E7}">
      <dgm:prSet/>
      <dgm:spPr/>
      <dgm:t>
        <a:bodyPr/>
        <a:lstStyle/>
        <a:p>
          <a:endParaRPr lang="en-US"/>
        </a:p>
      </dgm:t>
    </dgm:pt>
    <dgm:pt modelId="{01CF43FD-D131-465E-8212-2DEEEED1DB4B}" type="sibTrans" cxnId="{BD04D991-E386-4949-921E-D562EE60D3E7}">
      <dgm:prSet/>
      <dgm:spPr/>
      <dgm:t>
        <a:bodyPr/>
        <a:lstStyle/>
        <a:p>
          <a:endParaRPr lang="en-US"/>
        </a:p>
      </dgm:t>
    </dgm:pt>
    <dgm:pt modelId="{58333CC7-91C0-4BC7-B986-56D3AB0DD749}">
      <dgm:prSet/>
      <dgm:spPr/>
      <dgm:t>
        <a:bodyPr/>
        <a:lstStyle/>
        <a:p>
          <a:r>
            <a:rPr lang="en-US"/>
            <a:t>Ambient pressure (millibar)</a:t>
          </a:r>
        </a:p>
      </dgm:t>
    </dgm:pt>
    <dgm:pt modelId="{6E1DA804-F953-48F2-A7BB-3A0570EB3457}" type="parTrans" cxnId="{426C4E00-C3AB-437D-BF21-3EBC843B734A}">
      <dgm:prSet/>
      <dgm:spPr/>
      <dgm:t>
        <a:bodyPr/>
        <a:lstStyle/>
        <a:p>
          <a:endParaRPr lang="en-US"/>
        </a:p>
      </dgm:t>
    </dgm:pt>
    <dgm:pt modelId="{99F15316-F608-4E6B-BF91-46A0CB32A562}" type="sibTrans" cxnId="{426C4E00-C3AB-437D-BF21-3EBC843B734A}">
      <dgm:prSet/>
      <dgm:spPr/>
      <dgm:t>
        <a:bodyPr/>
        <a:lstStyle/>
        <a:p>
          <a:endParaRPr lang="en-US"/>
        </a:p>
      </dgm:t>
    </dgm:pt>
    <dgm:pt modelId="{00786830-1A3E-4488-829B-904E99FDBD9A}">
      <dgm:prSet/>
      <dgm:spPr/>
      <dgm:t>
        <a:bodyPr/>
        <a:lstStyle/>
        <a:p>
          <a:r>
            <a:rPr lang="en-US"/>
            <a:t>Relative humidity (%)</a:t>
          </a:r>
        </a:p>
      </dgm:t>
    </dgm:pt>
    <dgm:pt modelId="{57A61B42-CCEF-4CB9-B668-14BD2F1A5C7C}" type="parTrans" cxnId="{43365924-EDE6-4C96-B70C-EDCED5873CA6}">
      <dgm:prSet/>
      <dgm:spPr/>
      <dgm:t>
        <a:bodyPr/>
        <a:lstStyle/>
        <a:p>
          <a:endParaRPr lang="en-US"/>
        </a:p>
      </dgm:t>
    </dgm:pt>
    <dgm:pt modelId="{DDAC3780-2904-4B7D-9106-55038E60AB6E}" type="sibTrans" cxnId="{43365924-EDE6-4C96-B70C-EDCED5873CA6}">
      <dgm:prSet/>
      <dgm:spPr/>
      <dgm:t>
        <a:bodyPr/>
        <a:lstStyle/>
        <a:p>
          <a:endParaRPr lang="en-US"/>
        </a:p>
      </dgm:t>
    </dgm:pt>
    <dgm:pt modelId="{2DFD0C60-68E6-413F-9491-1EC463D3C2AD}">
      <dgm:prSet/>
      <dgm:spPr/>
      <dgm:t>
        <a:bodyPr/>
        <a:lstStyle/>
        <a:p>
          <a:r>
            <a:rPr lang="en-US"/>
            <a:t>Energy production (MW)</a:t>
          </a:r>
        </a:p>
      </dgm:t>
    </dgm:pt>
    <dgm:pt modelId="{DCE9BA51-DED4-4690-88C0-CBB3FF5C9A7C}" type="parTrans" cxnId="{CCBBF0AA-89BE-4B4D-9512-57CAFB1A41BD}">
      <dgm:prSet/>
      <dgm:spPr/>
      <dgm:t>
        <a:bodyPr/>
        <a:lstStyle/>
        <a:p>
          <a:endParaRPr lang="en-US"/>
        </a:p>
      </dgm:t>
    </dgm:pt>
    <dgm:pt modelId="{C608F5B8-2001-412E-B94B-8C29B7B86480}" type="sibTrans" cxnId="{CCBBF0AA-89BE-4B4D-9512-57CAFB1A41BD}">
      <dgm:prSet/>
      <dgm:spPr/>
      <dgm:t>
        <a:bodyPr/>
        <a:lstStyle/>
        <a:p>
          <a:endParaRPr lang="en-US"/>
        </a:p>
      </dgm:t>
    </dgm:pt>
    <dgm:pt modelId="{03A74557-BA86-4626-9183-F133B1D403DB}" type="pres">
      <dgm:prSet presAssocID="{CAE9321A-DF4A-4AF1-AD1F-963CB9BD62CF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IN"/>
        </a:p>
      </dgm:t>
    </dgm:pt>
    <dgm:pt modelId="{82E9EB2E-6D83-4C3B-926C-12535B159E21}" type="pres">
      <dgm:prSet presAssocID="{2E15F5A1-8233-47AE-B927-2CEFFD8ED00E}" presName="thickLine" presStyleLbl="alignNode1" presStyleIdx="0" presStyleCnt="7"/>
      <dgm:spPr/>
    </dgm:pt>
    <dgm:pt modelId="{C6777248-F431-4012-B153-85BA30C06272}" type="pres">
      <dgm:prSet presAssocID="{2E15F5A1-8233-47AE-B927-2CEFFD8ED00E}" presName="horz1" presStyleCnt="0"/>
      <dgm:spPr/>
    </dgm:pt>
    <dgm:pt modelId="{8791EECC-4ED5-49EE-A1B7-B91C67E1906E}" type="pres">
      <dgm:prSet presAssocID="{2E15F5A1-8233-47AE-B927-2CEFFD8ED00E}" presName="tx1" presStyleLbl="revTx" presStyleIdx="0" presStyleCnt="7"/>
      <dgm:spPr/>
      <dgm:t>
        <a:bodyPr/>
        <a:lstStyle/>
        <a:p>
          <a:endParaRPr lang="en-IN"/>
        </a:p>
      </dgm:t>
    </dgm:pt>
    <dgm:pt modelId="{DF37A2B8-3CE2-44AC-B4AA-086E35D330ED}" type="pres">
      <dgm:prSet presAssocID="{2E15F5A1-8233-47AE-B927-2CEFFD8ED00E}" presName="vert1" presStyleCnt="0"/>
      <dgm:spPr/>
    </dgm:pt>
    <dgm:pt modelId="{196869FD-9118-4C2C-9067-AD36627C46FB}" type="pres">
      <dgm:prSet presAssocID="{48399407-F7DC-4833-9BA0-D0F1DCE043A3}" presName="thickLine" presStyleLbl="alignNode1" presStyleIdx="1" presStyleCnt="7"/>
      <dgm:spPr/>
    </dgm:pt>
    <dgm:pt modelId="{75CACAFB-3BCF-45C7-A081-12BA18FC9695}" type="pres">
      <dgm:prSet presAssocID="{48399407-F7DC-4833-9BA0-D0F1DCE043A3}" presName="horz1" presStyleCnt="0"/>
      <dgm:spPr/>
    </dgm:pt>
    <dgm:pt modelId="{924174BF-2ECC-49D1-B99D-3513923008A8}" type="pres">
      <dgm:prSet presAssocID="{48399407-F7DC-4833-9BA0-D0F1DCE043A3}" presName="tx1" presStyleLbl="revTx" presStyleIdx="1" presStyleCnt="7"/>
      <dgm:spPr/>
      <dgm:t>
        <a:bodyPr/>
        <a:lstStyle/>
        <a:p>
          <a:endParaRPr lang="en-IN"/>
        </a:p>
      </dgm:t>
    </dgm:pt>
    <dgm:pt modelId="{81C3CB81-677F-4363-83E5-9B06674633F4}" type="pres">
      <dgm:prSet presAssocID="{48399407-F7DC-4833-9BA0-D0F1DCE043A3}" presName="vert1" presStyleCnt="0"/>
      <dgm:spPr/>
    </dgm:pt>
    <dgm:pt modelId="{08A2708F-B110-4063-9A71-B5453A8EADE3}" type="pres">
      <dgm:prSet presAssocID="{15FFF7F1-B90B-40A3-B9D7-495636E74D33}" presName="thickLine" presStyleLbl="alignNode1" presStyleIdx="2" presStyleCnt="7"/>
      <dgm:spPr/>
    </dgm:pt>
    <dgm:pt modelId="{1B3AAACB-CDBD-40D3-8431-2336ABFC2F83}" type="pres">
      <dgm:prSet presAssocID="{15FFF7F1-B90B-40A3-B9D7-495636E74D33}" presName="horz1" presStyleCnt="0"/>
      <dgm:spPr/>
    </dgm:pt>
    <dgm:pt modelId="{1FE6B68D-E3AD-47C1-825E-C75FF0612A27}" type="pres">
      <dgm:prSet presAssocID="{15FFF7F1-B90B-40A3-B9D7-495636E74D33}" presName="tx1" presStyleLbl="revTx" presStyleIdx="2" presStyleCnt="7"/>
      <dgm:spPr/>
      <dgm:t>
        <a:bodyPr/>
        <a:lstStyle/>
        <a:p>
          <a:endParaRPr lang="en-IN"/>
        </a:p>
      </dgm:t>
    </dgm:pt>
    <dgm:pt modelId="{9E7F80B4-E66C-4F3A-9CF5-F19AE5AF5F9C}" type="pres">
      <dgm:prSet presAssocID="{15FFF7F1-B90B-40A3-B9D7-495636E74D33}" presName="vert1" presStyleCnt="0"/>
      <dgm:spPr/>
    </dgm:pt>
    <dgm:pt modelId="{F15BC021-4CF5-440E-9642-287D475B55FF}" type="pres">
      <dgm:prSet presAssocID="{55A9D2A6-3E9F-417A-8736-1AD6614F38FC}" presName="thickLine" presStyleLbl="alignNode1" presStyleIdx="3" presStyleCnt="7"/>
      <dgm:spPr/>
    </dgm:pt>
    <dgm:pt modelId="{48A14E96-511B-4BDC-B546-C4AA1117AA80}" type="pres">
      <dgm:prSet presAssocID="{55A9D2A6-3E9F-417A-8736-1AD6614F38FC}" presName="horz1" presStyleCnt="0"/>
      <dgm:spPr/>
    </dgm:pt>
    <dgm:pt modelId="{CB6396BA-AE29-4495-A6C1-125126DC967C}" type="pres">
      <dgm:prSet presAssocID="{55A9D2A6-3E9F-417A-8736-1AD6614F38FC}" presName="tx1" presStyleLbl="revTx" presStyleIdx="3" presStyleCnt="7"/>
      <dgm:spPr/>
      <dgm:t>
        <a:bodyPr/>
        <a:lstStyle/>
        <a:p>
          <a:endParaRPr lang="en-IN"/>
        </a:p>
      </dgm:t>
    </dgm:pt>
    <dgm:pt modelId="{7DA17625-29D6-484F-860A-CF024D2C788E}" type="pres">
      <dgm:prSet presAssocID="{55A9D2A6-3E9F-417A-8736-1AD6614F38FC}" presName="vert1" presStyleCnt="0"/>
      <dgm:spPr/>
    </dgm:pt>
    <dgm:pt modelId="{7301FE69-97D1-45FF-83FD-9F196B739D82}" type="pres">
      <dgm:prSet presAssocID="{58333CC7-91C0-4BC7-B986-56D3AB0DD749}" presName="thickLine" presStyleLbl="alignNode1" presStyleIdx="4" presStyleCnt="7"/>
      <dgm:spPr/>
    </dgm:pt>
    <dgm:pt modelId="{FFC61984-28AA-4A95-AFF8-B56993F34CAB}" type="pres">
      <dgm:prSet presAssocID="{58333CC7-91C0-4BC7-B986-56D3AB0DD749}" presName="horz1" presStyleCnt="0"/>
      <dgm:spPr/>
    </dgm:pt>
    <dgm:pt modelId="{2C15B34E-EEA0-4BD6-93A0-636F2B896855}" type="pres">
      <dgm:prSet presAssocID="{58333CC7-91C0-4BC7-B986-56D3AB0DD749}" presName="tx1" presStyleLbl="revTx" presStyleIdx="4" presStyleCnt="7"/>
      <dgm:spPr/>
      <dgm:t>
        <a:bodyPr/>
        <a:lstStyle/>
        <a:p>
          <a:endParaRPr lang="en-IN"/>
        </a:p>
      </dgm:t>
    </dgm:pt>
    <dgm:pt modelId="{554210B6-6C68-4A24-AEE2-B92EFB4042F2}" type="pres">
      <dgm:prSet presAssocID="{58333CC7-91C0-4BC7-B986-56D3AB0DD749}" presName="vert1" presStyleCnt="0"/>
      <dgm:spPr/>
    </dgm:pt>
    <dgm:pt modelId="{B96602E4-89DA-4A68-850C-1229630A3713}" type="pres">
      <dgm:prSet presAssocID="{00786830-1A3E-4488-829B-904E99FDBD9A}" presName="thickLine" presStyleLbl="alignNode1" presStyleIdx="5" presStyleCnt="7"/>
      <dgm:spPr/>
    </dgm:pt>
    <dgm:pt modelId="{259376E4-A0BA-4283-92DF-EA6A69B55E4B}" type="pres">
      <dgm:prSet presAssocID="{00786830-1A3E-4488-829B-904E99FDBD9A}" presName="horz1" presStyleCnt="0"/>
      <dgm:spPr/>
    </dgm:pt>
    <dgm:pt modelId="{66B4368E-FAFE-468A-AB86-9E687EE455B3}" type="pres">
      <dgm:prSet presAssocID="{00786830-1A3E-4488-829B-904E99FDBD9A}" presName="tx1" presStyleLbl="revTx" presStyleIdx="5" presStyleCnt="7"/>
      <dgm:spPr/>
      <dgm:t>
        <a:bodyPr/>
        <a:lstStyle/>
        <a:p>
          <a:endParaRPr lang="en-IN"/>
        </a:p>
      </dgm:t>
    </dgm:pt>
    <dgm:pt modelId="{41D40956-9AC7-4854-9889-AF1112853C92}" type="pres">
      <dgm:prSet presAssocID="{00786830-1A3E-4488-829B-904E99FDBD9A}" presName="vert1" presStyleCnt="0"/>
      <dgm:spPr/>
    </dgm:pt>
    <dgm:pt modelId="{C8FDAD54-32B5-4E5F-B05C-6BF077AE9E8D}" type="pres">
      <dgm:prSet presAssocID="{2DFD0C60-68E6-413F-9491-1EC463D3C2AD}" presName="thickLine" presStyleLbl="alignNode1" presStyleIdx="6" presStyleCnt="7"/>
      <dgm:spPr/>
    </dgm:pt>
    <dgm:pt modelId="{0688DF2B-7A42-4FC7-BDA4-F17908F7470E}" type="pres">
      <dgm:prSet presAssocID="{2DFD0C60-68E6-413F-9491-1EC463D3C2AD}" presName="horz1" presStyleCnt="0"/>
      <dgm:spPr/>
    </dgm:pt>
    <dgm:pt modelId="{470F54A1-C726-4CCC-8BF2-3A437F0262C2}" type="pres">
      <dgm:prSet presAssocID="{2DFD0C60-68E6-413F-9491-1EC463D3C2AD}" presName="tx1" presStyleLbl="revTx" presStyleIdx="6" presStyleCnt="7"/>
      <dgm:spPr/>
      <dgm:t>
        <a:bodyPr/>
        <a:lstStyle/>
        <a:p>
          <a:endParaRPr lang="en-IN"/>
        </a:p>
      </dgm:t>
    </dgm:pt>
    <dgm:pt modelId="{7F85DD46-E764-4346-BD85-825C80AE5048}" type="pres">
      <dgm:prSet presAssocID="{2DFD0C60-68E6-413F-9491-1EC463D3C2AD}" presName="vert1" presStyleCnt="0"/>
      <dgm:spPr/>
    </dgm:pt>
  </dgm:ptLst>
  <dgm:cxnLst>
    <dgm:cxn modelId="{C5B1C272-29DA-4A21-B323-79EDEDE9AAC2}" type="presOf" srcId="{58333CC7-91C0-4BC7-B986-56D3AB0DD749}" destId="{2C15B34E-EEA0-4BD6-93A0-636F2B896855}" srcOrd="0" destOrd="0" presId="urn:microsoft.com/office/officeart/2008/layout/LinedList"/>
    <dgm:cxn modelId="{EA350D6A-2416-4297-B158-3CEFB2CEB04B}" type="presOf" srcId="{55A9D2A6-3E9F-417A-8736-1AD6614F38FC}" destId="{CB6396BA-AE29-4495-A6C1-125126DC967C}" srcOrd="0" destOrd="0" presId="urn:microsoft.com/office/officeart/2008/layout/LinedList"/>
    <dgm:cxn modelId="{124E91A6-5A74-4365-AF10-09466062C9C8}" srcId="{CAE9321A-DF4A-4AF1-AD1F-963CB9BD62CF}" destId="{15FFF7F1-B90B-40A3-B9D7-495636E74D33}" srcOrd="2" destOrd="0" parTransId="{90635667-42F6-4512-8444-CB9329825A0A}" sibTransId="{9EB83892-3030-4246-AFC3-43E7E586EFBE}"/>
    <dgm:cxn modelId="{CCBBF0AA-89BE-4B4D-9512-57CAFB1A41BD}" srcId="{CAE9321A-DF4A-4AF1-AD1F-963CB9BD62CF}" destId="{2DFD0C60-68E6-413F-9491-1EC463D3C2AD}" srcOrd="6" destOrd="0" parTransId="{DCE9BA51-DED4-4690-88C0-CBB3FF5C9A7C}" sibTransId="{C608F5B8-2001-412E-B94B-8C29B7B86480}"/>
    <dgm:cxn modelId="{07537D5C-63A9-4424-8A0F-0F7D7E04C347}" type="presOf" srcId="{CAE9321A-DF4A-4AF1-AD1F-963CB9BD62CF}" destId="{03A74557-BA86-4626-9183-F133B1D403DB}" srcOrd="0" destOrd="0" presId="urn:microsoft.com/office/officeart/2008/layout/LinedList"/>
    <dgm:cxn modelId="{319324CC-FFA9-437E-8E66-F866296FA8EC}" srcId="{CAE9321A-DF4A-4AF1-AD1F-963CB9BD62CF}" destId="{48399407-F7DC-4833-9BA0-D0F1DCE043A3}" srcOrd="1" destOrd="0" parTransId="{2562BE8C-E387-4A58-8978-91F14F831FA7}" sibTransId="{541B5DCE-7C51-4A2F-9040-E2E4BA92E7B2}"/>
    <dgm:cxn modelId="{DF23310D-AD71-45B3-8D1B-1A5A1A34F1B8}" type="presOf" srcId="{2E15F5A1-8233-47AE-B927-2CEFFD8ED00E}" destId="{8791EECC-4ED5-49EE-A1B7-B91C67E1906E}" srcOrd="0" destOrd="0" presId="urn:microsoft.com/office/officeart/2008/layout/LinedList"/>
    <dgm:cxn modelId="{426C4E00-C3AB-437D-BF21-3EBC843B734A}" srcId="{CAE9321A-DF4A-4AF1-AD1F-963CB9BD62CF}" destId="{58333CC7-91C0-4BC7-B986-56D3AB0DD749}" srcOrd="4" destOrd="0" parTransId="{6E1DA804-F953-48F2-A7BB-3A0570EB3457}" sibTransId="{99F15316-F608-4E6B-BF91-46A0CB32A562}"/>
    <dgm:cxn modelId="{1873B682-6376-4532-9FD9-57347CC9D09D}" srcId="{CAE9321A-DF4A-4AF1-AD1F-963CB9BD62CF}" destId="{2E15F5A1-8233-47AE-B927-2CEFFD8ED00E}" srcOrd="0" destOrd="0" parTransId="{F05A3D05-FB10-4055-833D-E9790707CA12}" sibTransId="{2FD80E6A-BF5A-454A-B2E3-CBE1EFC9249E}"/>
    <dgm:cxn modelId="{E50E39CE-97A5-4E23-8725-E1D42D1392A6}" type="presOf" srcId="{48399407-F7DC-4833-9BA0-D0F1DCE043A3}" destId="{924174BF-2ECC-49D1-B99D-3513923008A8}" srcOrd="0" destOrd="0" presId="urn:microsoft.com/office/officeart/2008/layout/LinedList"/>
    <dgm:cxn modelId="{43365924-EDE6-4C96-B70C-EDCED5873CA6}" srcId="{CAE9321A-DF4A-4AF1-AD1F-963CB9BD62CF}" destId="{00786830-1A3E-4488-829B-904E99FDBD9A}" srcOrd="5" destOrd="0" parTransId="{57A61B42-CCEF-4CB9-B668-14BD2F1A5C7C}" sibTransId="{DDAC3780-2904-4B7D-9106-55038E60AB6E}"/>
    <dgm:cxn modelId="{BD04D991-E386-4949-921E-D562EE60D3E7}" srcId="{CAE9321A-DF4A-4AF1-AD1F-963CB9BD62CF}" destId="{55A9D2A6-3E9F-417A-8736-1AD6614F38FC}" srcOrd="3" destOrd="0" parTransId="{0CD3FF6C-D935-49DD-B4C4-9AB37CFEC02F}" sibTransId="{01CF43FD-D131-465E-8212-2DEEEED1DB4B}"/>
    <dgm:cxn modelId="{D63EF7F4-E75D-4211-99C3-7EF2F4952538}" type="presOf" srcId="{00786830-1A3E-4488-829B-904E99FDBD9A}" destId="{66B4368E-FAFE-468A-AB86-9E687EE455B3}" srcOrd="0" destOrd="0" presId="urn:microsoft.com/office/officeart/2008/layout/LinedList"/>
    <dgm:cxn modelId="{5E84DB87-BFA7-4E95-A667-14305ED9A384}" type="presOf" srcId="{15FFF7F1-B90B-40A3-B9D7-495636E74D33}" destId="{1FE6B68D-E3AD-47C1-825E-C75FF0612A27}" srcOrd="0" destOrd="0" presId="urn:microsoft.com/office/officeart/2008/layout/LinedList"/>
    <dgm:cxn modelId="{E32FC4B5-0D47-43A1-88EF-52B4A65385C3}" type="presOf" srcId="{2DFD0C60-68E6-413F-9491-1EC463D3C2AD}" destId="{470F54A1-C726-4CCC-8BF2-3A437F0262C2}" srcOrd="0" destOrd="0" presId="urn:microsoft.com/office/officeart/2008/layout/LinedList"/>
    <dgm:cxn modelId="{DB24CE73-EED8-48A2-BD6C-5DDD80CFB511}" type="presParOf" srcId="{03A74557-BA86-4626-9183-F133B1D403DB}" destId="{82E9EB2E-6D83-4C3B-926C-12535B159E21}" srcOrd="0" destOrd="0" presId="urn:microsoft.com/office/officeart/2008/layout/LinedList"/>
    <dgm:cxn modelId="{609C6662-BA94-49F8-8335-A144912A1654}" type="presParOf" srcId="{03A74557-BA86-4626-9183-F133B1D403DB}" destId="{C6777248-F431-4012-B153-85BA30C06272}" srcOrd="1" destOrd="0" presId="urn:microsoft.com/office/officeart/2008/layout/LinedList"/>
    <dgm:cxn modelId="{739C25B6-18E3-46A2-A093-F5180DAE8828}" type="presParOf" srcId="{C6777248-F431-4012-B153-85BA30C06272}" destId="{8791EECC-4ED5-49EE-A1B7-B91C67E1906E}" srcOrd="0" destOrd="0" presId="urn:microsoft.com/office/officeart/2008/layout/LinedList"/>
    <dgm:cxn modelId="{2853226E-7C1F-45DE-82FD-BBFA1C001ADE}" type="presParOf" srcId="{C6777248-F431-4012-B153-85BA30C06272}" destId="{DF37A2B8-3CE2-44AC-B4AA-086E35D330ED}" srcOrd="1" destOrd="0" presId="urn:microsoft.com/office/officeart/2008/layout/LinedList"/>
    <dgm:cxn modelId="{0D93CB62-EF33-4B68-811C-4D36AFD146D6}" type="presParOf" srcId="{03A74557-BA86-4626-9183-F133B1D403DB}" destId="{196869FD-9118-4C2C-9067-AD36627C46FB}" srcOrd="2" destOrd="0" presId="urn:microsoft.com/office/officeart/2008/layout/LinedList"/>
    <dgm:cxn modelId="{35B92FD9-C60D-47E9-9DCD-60FA2F649AE4}" type="presParOf" srcId="{03A74557-BA86-4626-9183-F133B1D403DB}" destId="{75CACAFB-3BCF-45C7-A081-12BA18FC9695}" srcOrd="3" destOrd="0" presId="urn:microsoft.com/office/officeart/2008/layout/LinedList"/>
    <dgm:cxn modelId="{775CD18F-7B9E-4A5B-B947-885A3AC0776D}" type="presParOf" srcId="{75CACAFB-3BCF-45C7-A081-12BA18FC9695}" destId="{924174BF-2ECC-49D1-B99D-3513923008A8}" srcOrd="0" destOrd="0" presId="urn:microsoft.com/office/officeart/2008/layout/LinedList"/>
    <dgm:cxn modelId="{348D3A5F-C5C4-4E99-99EF-D626FB48389A}" type="presParOf" srcId="{75CACAFB-3BCF-45C7-A081-12BA18FC9695}" destId="{81C3CB81-677F-4363-83E5-9B06674633F4}" srcOrd="1" destOrd="0" presId="urn:microsoft.com/office/officeart/2008/layout/LinedList"/>
    <dgm:cxn modelId="{D018D074-54B6-4CA5-8576-30B3226F6FE3}" type="presParOf" srcId="{03A74557-BA86-4626-9183-F133B1D403DB}" destId="{08A2708F-B110-4063-9A71-B5453A8EADE3}" srcOrd="4" destOrd="0" presId="urn:microsoft.com/office/officeart/2008/layout/LinedList"/>
    <dgm:cxn modelId="{8850C59D-2E11-4268-AD06-867126C8F5A9}" type="presParOf" srcId="{03A74557-BA86-4626-9183-F133B1D403DB}" destId="{1B3AAACB-CDBD-40D3-8431-2336ABFC2F83}" srcOrd="5" destOrd="0" presId="urn:microsoft.com/office/officeart/2008/layout/LinedList"/>
    <dgm:cxn modelId="{49C9D828-4458-4968-B781-A97A54EA2F77}" type="presParOf" srcId="{1B3AAACB-CDBD-40D3-8431-2336ABFC2F83}" destId="{1FE6B68D-E3AD-47C1-825E-C75FF0612A27}" srcOrd="0" destOrd="0" presId="urn:microsoft.com/office/officeart/2008/layout/LinedList"/>
    <dgm:cxn modelId="{60D0F239-E763-4BBF-85C2-3575691C21D7}" type="presParOf" srcId="{1B3AAACB-CDBD-40D3-8431-2336ABFC2F83}" destId="{9E7F80B4-E66C-4F3A-9CF5-F19AE5AF5F9C}" srcOrd="1" destOrd="0" presId="urn:microsoft.com/office/officeart/2008/layout/LinedList"/>
    <dgm:cxn modelId="{6A89D92D-BE01-4662-9B02-9BDFF7BE28A0}" type="presParOf" srcId="{03A74557-BA86-4626-9183-F133B1D403DB}" destId="{F15BC021-4CF5-440E-9642-287D475B55FF}" srcOrd="6" destOrd="0" presId="urn:microsoft.com/office/officeart/2008/layout/LinedList"/>
    <dgm:cxn modelId="{FB903E6F-33BA-48C0-9724-A91152C942D4}" type="presParOf" srcId="{03A74557-BA86-4626-9183-F133B1D403DB}" destId="{48A14E96-511B-4BDC-B546-C4AA1117AA80}" srcOrd="7" destOrd="0" presId="urn:microsoft.com/office/officeart/2008/layout/LinedList"/>
    <dgm:cxn modelId="{B5EFFE15-D81A-4486-86F6-6E86E29E181A}" type="presParOf" srcId="{48A14E96-511B-4BDC-B546-C4AA1117AA80}" destId="{CB6396BA-AE29-4495-A6C1-125126DC967C}" srcOrd="0" destOrd="0" presId="urn:microsoft.com/office/officeart/2008/layout/LinedList"/>
    <dgm:cxn modelId="{41E7D65E-152E-43C2-B1CE-D872697B9BA5}" type="presParOf" srcId="{48A14E96-511B-4BDC-B546-C4AA1117AA80}" destId="{7DA17625-29D6-484F-860A-CF024D2C788E}" srcOrd="1" destOrd="0" presId="urn:microsoft.com/office/officeart/2008/layout/LinedList"/>
    <dgm:cxn modelId="{99359807-A278-4D71-B1D4-6C71DD0EF98A}" type="presParOf" srcId="{03A74557-BA86-4626-9183-F133B1D403DB}" destId="{7301FE69-97D1-45FF-83FD-9F196B739D82}" srcOrd="8" destOrd="0" presId="urn:microsoft.com/office/officeart/2008/layout/LinedList"/>
    <dgm:cxn modelId="{276B22B8-B891-4677-BA97-D63F406C7E58}" type="presParOf" srcId="{03A74557-BA86-4626-9183-F133B1D403DB}" destId="{FFC61984-28AA-4A95-AFF8-B56993F34CAB}" srcOrd="9" destOrd="0" presId="urn:microsoft.com/office/officeart/2008/layout/LinedList"/>
    <dgm:cxn modelId="{03D9785E-91F2-49A9-BA79-2DBDE5B9BB06}" type="presParOf" srcId="{FFC61984-28AA-4A95-AFF8-B56993F34CAB}" destId="{2C15B34E-EEA0-4BD6-93A0-636F2B896855}" srcOrd="0" destOrd="0" presId="urn:microsoft.com/office/officeart/2008/layout/LinedList"/>
    <dgm:cxn modelId="{383DEC13-31F7-4E3B-8572-CDFCD126D4B8}" type="presParOf" srcId="{FFC61984-28AA-4A95-AFF8-B56993F34CAB}" destId="{554210B6-6C68-4A24-AEE2-B92EFB4042F2}" srcOrd="1" destOrd="0" presId="urn:microsoft.com/office/officeart/2008/layout/LinedList"/>
    <dgm:cxn modelId="{2EF27C4E-898C-4054-9D77-0E6F7E4070F3}" type="presParOf" srcId="{03A74557-BA86-4626-9183-F133B1D403DB}" destId="{B96602E4-89DA-4A68-850C-1229630A3713}" srcOrd="10" destOrd="0" presId="urn:microsoft.com/office/officeart/2008/layout/LinedList"/>
    <dgm:cxn modelId="{E27A65BB-CECD-4F22-9FA5-41594FA6DABC}" type="presParOf" srcId="{03A74557-BA86-4626-9183-F133B1D403DB}" destId="{259376E4-A0BA-4283-92DF-EA6A69B55E4B}" srcOrd="11" destOrd="0" presId="urn:microsoft.com/office/officeart/2008/layout/LinedList"/>
    <dgm:cxn modelId="{3A2FDAAE-E484-4FB1-9792-20F4A95C1551}" type="presParOf" srcId="{259376E4-A0BA-4283-92DF-EA6A69B55E4B}" destId="{66B4368E-FAFE-468A-AB86-9E687EE455B3}" srcOrd="0" destOrd="0" presId="urn:microsoft.com/office/officeart/2008/layout/LinedList"/>
    <dgm:cxn modelId="{396F9CEA-9B4E-45DF-9CE6-1FFB5480D2B2}" type="presParOf" srcId="{259376E4-A0BA-4283-92DF-EA6A69B55E4B}" destId="{41D40956-9AC7-4854-9889-AF1112853C92}" srcOrd="1" destOrd="0" presId="urn:microsoft.com/office/officeart/2008/layout/LinedList"/>
    <dgm:cxn modelId="{554D4AB0-7000-4919-9703-C679A98579A3}" type="presParOf" srcId="{03A74557-BA86-4626-9183-F133B1D403DB}" destId="{C8FDAD54-32B5-4E5F-B05C-6BF077AE9E8D}" srcOrd="12" destOrd="0" presId="urn:microsoft.com/office/officeart/2008/layout/LinedList"/>
    <dgm:cxn modelId="{3F785469-1632-4D3F-86B1-76A8F25CB06A}" type="presParOf" srcId="{03A74557-BA86-4626-9183-F133B1D403DB}" destId="{0688DF2B-7A42-4FC7-BDA4-F17908F7470E}" srcOrd="13" destOrd="0" presId="urn:microsoft.com/office/officeart/2008/layout/LinedList"/>
    <dgm:cxn modelId="{EE6AE9CF-D796-478D-BBF8-80E01012E6A7}" type="presParOf" srcId="{0688DF2B-7A42-4FC7-BDA4-F17908F7470E}" destId="{470F54A1-C726-4CCC-8BF2-3A437F0262C2}" srcOrd="0" destOrd="0" presId="urn:microsoft.com/office/officeart/2008/layout/LinedList"/>
    <dgm:cxn modelId="{8768E1D8-DF69-4A9E-B2B0-FDC56C9C4C4F}" type="presParOf" srcId="{0688DF2B-7A42-4FC7-BDA4-F17908F7470E}" destId="{7F85DD46-E764-4346-BD85-825C80AE504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A68ACF-9590-4E19-90E6-215DC47708DF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E42317C-B694-47A2-87A0-D01F23C71254}">
      <dgm:prSet/>
      <dgm:spPr/>
      <dgm:t>
        <a:bodyPr/>
        <a:lstStyle/>
        <a:p>
          <a:r>
            <a:rPr lang="en-US"/>
            <a:t>Initial data exploration using: </a:t>
          </a:r>
        </a:p>
      </dgm:t>
    </dgm:pt>
    <dgm:pt modelId="{59F434DA-6A35-4581-9CA5-0D13BCE17266}" type="parTrans" cxnId="{E2FB40D6-C5CB-442A-BFCA-41D213C98CEB}">
      <dgm:prSet/>
      <dgm:spPr/>
      <dgm:t>
        <a:bodyPr/>
        <a:lstStyle/>
        <a:p>
          <a:endParaRPr lang="en-US"/>
        </a:p>
      </dgm:t>
    </dgm:pt>
    <dgm:pt modelId="{9C8D92BC-8D20-4249-B5AA-E8B470E784AC}" type="sibTrans" cxnId="{E2FB40D6-C5CB-442A-BFCA-41D213C98CEB}">
      <dgm:prSet/>
      <dgm:spPr/>
      <dgm:t>
        <a:bodyPr/>
        <a:lstStyle/>
        <a:p>
          <a:endParaRPr lang="en-US"/>
        </a:p>
      </dgm:t>
    </dgm:pt>
    <dgm:pt modelId="{10933253-86A8-43DF-9B97-0AE12CA1B242}">
      <dgm:prSet/>
      <dgm:spPr/>
      <dgm:t>
        <a:bodyPr/>
        <a:lstStyle/>
        <a:p>
          <a:r>
            <a:rPr lang="en-US"/>
            <a:t>pandas library for data manipulation</a:t>
          </a:r>
        </a:p>
      </dgm:t>
    </dgm:pt>
    <dgm:pt modelId="{32A2EA97-04CD-4BDD-BC88-7C7CF9A6585E}" type="parTrans" cxnId="{8AB51474-7B70-493C-AE0F-4E757CD39780}">
      <dgm:prSet/>
      <dgm:spPr/>
      <dgm:t>
        <a:bodyPr/>
        <a:lstStyle/>
        <a:p>
          <a:endParaRPr lang="en-US"/>
        </a:p>
      </dgm:t>
    </dgm:pt>
    <dgm:pt modelId="{5BBDDE47-4904-4897-B65F-0F7540914BFA}" type="sibTrans" cxnId="{8AB51474-7B70-493C-AE0F-4E757CD39780}">
      <dgm:prSet/>
      <dgm:spPr/>
      <dgm:t>
        <a:bodyPr/>
        <a:lstStyle/>
        <a:p>
          <a:endParaRPr lang="en-US"/>
        </a:p>
      </dgm:t>
    </dgm:pt>
    <dgm:pt modelId="{7F5B1B01-6739-4B0E-B2FC-0AA8248D9331}">
      <dgm:prSet/>
      <dgm:spPr/>
      <dgm:t>
        <a:bodyPr/>
        <a:lstStyle/>
        <a:p>
          <a:r>
            <a:rPr lang="en-US"/>
            <a:t>matplotlib and seaborn for data visualization</a:t>
          </a:r>
        </a:p>
      </dgm:t>
    </dgm:pt>
    <dgm:pt modelId="{34397BCA-4788-4161-9F7A-BF25FDDA194B}" type="parTrans" cxnId="{6FDFA0D3-437E-414A-972F-87D0E26EA599}">
      <dgm:prSet/>
      <dgm:spPr/>
      <dgm:t>
        <a:bodyPr/>
        <a:lstStyle/>
        <a:p>
          <a:endParaRPr lang="en-US"/>
        </a:p>
      </dgm:t>
    </dgm:pt>
    <dgm:pt modelId="{B3136FAB-5FE0-4BE2-9000-73BB8615D8DD}" type="sibTrans" cxnId="{6FDFA0D3-437E-414A-972F-87D0E26EA599}">
      <dgm:prSet/>
      <dgm:spPr/>
      <dgm:t>
        <a:bodyPr/>
        <a:lstStyle/>
        <a:p>
          <a:endParaRPr lang="en-US"/>
        </a:p>
      </dgm:t>
    </dgm:pt>
    <dgm:pt modelId="{5889DF37-6D28-4ED9-843D-4D43A313B436}">
      <dgm:prSet/>
      <dgm:spPr/>
      <dgm:t>
        <a:bodyPr/>
        <a:lstStyle/>
        <a:p>
          <a:r>
            <a:rPr lang="en-US"/>
            <a:t>Descriptive statistics like mean, median, standard deviation to understand data distribution.</a:t>
          </a:r>
        </a:p>
      </dgm:t>
    </dgm:pt>
    <dgm:pt modelId="{AFC04373-031B-4655-833A-C39A9B6E2F96}" type="parTrans" cxnId="{1443C6BB-8104-42AA-8508-3025FFE9DF1C}">
      <dgm:prSet/>
      <dgm:spPr/>
      <dgm:t>
        <a:bodyPr/>
        <a:lstStyle/>
        <a:p>
          <a:endParaRPr lang="en-US"/>
        </a:p>
      </dgm:t>
    </dgm:pt>
    <dgm:pt modelId="{0EDC2CD4-5939-4122-ADA6-9A632ED7D300}" type="sibTrans" cxnId="{1443C6BB-8104-42AA-8508-3025FFE9DF1C}">
      <dgm:prSet/>
      <dgm:spPr/>
      <dgm:t>
        <a:bodyPr/>
        <a:lstStyle/>
        <a:p>
          <a:endParaRPr lang="en-US"/>
        </a:p>
      </dgm:t>
    </dgm:pt>
    <dgm:pt modelId="{D9A2DD8E-6C7C-4726-8AB1-D54C7454B4A6}">
      <dgm:prSet/>
      <dgm:spPr/>
      <dgm:t>
        <a:bodyPr/>
        <a:lstStyle/>
        <a:p>
          <a:r>
            <a:rPr lang="en-US"/>
            <a:t>Identification and handling of missing values (if any).</a:t>
          </a:r>
        </a:p>
      </dgm:t>
    </dgm:pt>
    <dgm:pt modelId="{2DFEEF8D-E183-4786-AC24-CBF3885F2CF0}" type="parTrans" cxnId="{74B59FE1-0CDD-4C91-9EE4-F109AF669E0C}">
      <dgm:prSet/>
      <dgm:spPr/>
      <dgm:t>
        <a:bodyPr/>
        <a:lstStyle/>
        <a:p>
          <a:endParaRPr lang="en-US"/>
        </a:p>
      </dgm:t>
    </dgm:pt>
    <dgm:pt modelId="{662DBFF5-E253-4B80-A534-7B9F8975D8E6}" type="sibTrans" cxnId="{74B59FE1-0CDD-4C91-9EE4-F109AF669E0C}">
      <dgm:prSet/>
      <dgm:spPr/>
      <dgm:t>
        <a:bodyPr/>
        <a:lstStyle/>
        <a:p>
          <a:endParaRPr lang="en-US"/>
        </a:p>
      </dgm:t>
    </dgm:pt>
    <dgm:pt modelId="{3F1A442B-318F-4A49-BB98-C0403C23ED1D}">
      <dgm:prSet/>
      <dgm:spPr/>
      <dgm:t>
        <a:bodyPr/>
        <a:lstStyle/>
        <a:p>
          <a:r>
            <a:rPr lang="en-US"/>
            <a:t>Checking for duplicates and removing them if necessary</a:t>
          </a:r>
        </a:p>
      </dgm:t>
    </dgm:pt>
    <dgm:pt modelId="{02D353AA-8DDE-431E-9A32-F10D9E701D30}" type="parTrans" cxnId="{C9A7F5A3-F416-4283-9C3A-707F41901909}">
      <dgm:prSet/>
      <dgm:spPr/>
      <dgm:t>
        <a:bodyPr/>
        <a:lstStyle/>
        <a:p>
          <a:endParaRPr lang="en-US"/>
        </a:p>
      </dgm:t>
    </dgm:pt>
    <dgm:pt modelId="{EE9B1A2F-BB7C-4BFB-8ADD-C7ADCF46103E}" type="sibTrans" cxnId="{C9A7F5A3-F416-4283-9C3A-707F41901909}">
      <dgm:prSet/>
      <dgm:spPr/>
      <dgm:t>
        <a:bodyPr/>
        <a:lstStyle/>
        <a:p>
          <a:endParaRPr lang="en-US"/>
        </a:p>
      </dgm:t>
    </dgm:pt>
    <dgm:pt modelId="{4CB56E4F-4E90-4FE8-BEBC-55E3FB6E7FFF}" type="pres">
      <dgm:prSet presAssocID="{D8A68ACF-9590-4E19-90E6-215DC47708DF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72AF698E-A38F-4C8C-8A2E-550F3F76A984}" type="pres">
      <dgm:prSet presAssocID="{6E42317C-B694-47A2-87A0-D01F23C71254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8C15033-A979-4763-9032-4C6F6274D411}" type="pres">
      <dgm:prSet presAssocID="{9C8D92BC-8D20-4249-B5AA-E8B470E784AC}" presName="sibTrans" presStyleLbl="sibTrans1D1" presStyleIdx="0" presStyleCnt="5"/>
      <dgm:spPr/>
      <dgm:t>
        <a:bodyPr/>
        <a:lstStyle/>
        <a:p>
          <a:endParaRPr lang="en-IN"/>
        </a:p>
      </dgm:t>
    </dgm:pt>
    <dgm:pt modelId="{5A1C226F-C654-4E83-BDFC-9E50F11C8085}" type="pres">
      <dgm:prSet presAssocID="{9C8D92BC-8D20-4249-B5AA-E8B470E784AC}" presName="connectorText" presStyleLbl="sibTrans1D1" presStyleIdx="0" presStyleCnt="5"/>
      <dgm:spPr/>
      <dgm:t>
        <a:bodyPr/>
        <a:lstStyle/>
        <a:p>
          <a:endParaRPr lang="en-IN"/>
        </a:p>
      </dgm:t>
    </dgm:pt>
    <dgm:pt modelId="{055E6C96-983A-4BD5-BDCF-742F4B8F8446}" type="pres">
      <dgm:prSet presAssocID="{10933253-86A8-43DF-9B97-0AE12CA1B242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489B387-779C-4B31-86AB-7F113A81362F}" type="pres">
      <dgm:prSet presAssocID="{5BBDDE47-4904-4897-B65F-0F7540914BFA}" presName="sibTrans" presStyleLbl="sibTrans1D1" presStyleIdx="1" presStyleCnt="5"/>
      <dgm:spPr/>
      <dgm:t>
        <a:bodyPr/>
        <a:lstStyle/>
        <a:p>
          <a:endParaRPr lang="en-IN"/>
        </a:p>
      </dgm:t>
    </dgm:pt>
    <dgm:pt modelId="{16F50165-E959-4FB8-8592-BBD3D81BACCA}" type="pres">
      <dgm:prSet presAssocID="{5BBDDE47-4904-4897-B65F-0F7540914BFA}" presName="connectorText" presStyleLbl="sibTrans1D1" presStyleIdx="1" presStyleCnt="5"/>
      <dgm:spPr/>
      <dgm:t>
        <a:bodyPr/>
        <a:lstStyle/>
        <a:p>
          <a:endParaRPr lang="en-IN"/>
        </a:p>
      </dgm:t>
    </dgm:pt>
    <dgm:pt modelId="{659674F9-A1C4-4FE2-B3D5-B7A44A29E108}" type="pres">
      <dgm:prSet presAssocID="{7F5B1B01-6739-4B0E-B2FC-0AA8248D9331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2A68D72-4C0E-4C4E-AD5B-757B9B083EEA}" type="pres">
      <dgm:prSet presAssocID="{B3136FAB-5FE0-4BE2-9000-73BB8615D8DD}" presName="sibTrans" presStyleLbl="sibTrans1D1" presStyleIdx="2" presStyleCnt="5"/>
      <dgm:spPr/>
      <dgm:t>
        <a:bodyPr/>
        <a:lstStyle/>
        <a:p>
          <a:endParaRPr lang="en-IN"/>
        </a:p>
      </dgm:t>
    </dgm:pt>
    <dgm:pt modelId="{161DAF53-8136-4DAE-8203-2D7AA885DFB5}" type="pres">
      <dgm:prSet presAssocID="{B3136FAB-5FE0-4BE2-9000-73BB8615D8DD}" presName="connectorText" presStyleLbl="sibTrans1D1" presStyleIdx="2" presStyleCnt="5"/>
      <dgm:spPr/>
      <dgm:t>
        <a:bodyPr/>
        <a:lstStyle/>
        <a:p>
          <a:endParaRPr lang="en-IN"/>
        </a:p>
      </dgm:t>
    </dgm:pt>
    <dgm:pt modelId="{1A099C68-C50D-4BFE-A2F7-94391BCCB4F1}" type="pres">
      <dgm:prSet presAssocID="{5889DF37-6D28-4ED9-843D-4D43A313B436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63EF59E-F3BF-4F65-B68E-187C49789289}" type="pres">
      <dgm:prSet presAssocID="{0EDC2CD4-5939-4122-ADA6-9A632ED7D300}" presName="sibTrans" presStyleLbl="sibTrans1D1" presStyleIdx="3" presStyleCnt="5"/>
      <dgm:spPr/>
      <dgm:t>
        <a:bodyPr/>
        <a:lstStyle/>
        <a:p>
          <a:endParaRPr lang="en-IN"/>
        </a:p>
      </dgm:t>
    </dgm:pt>
    <dgm:pt modelId="{B28876D7-BB1B-4454-831F-9783BD2C66CD}" type="pres">
      <dgm:prSet presAssocID="{0EDC2CD4-5939-4122-ADA6-9A632ED7D300}" presName="connectorText" presStyleLbl="sibTrans1D1" presStyleIdx="3" presStyleCnt="5"/>
      <dgm:spPr/>
      <dgm:t>
        <a:bodyPr/>
        <a:lstStyle/>
        <a:p>
          <a:endParaRPr lang="en-IN"/>
        </a:p>
      </dgm:t>
    </dgm:pt>
    <dgm:pt modelId="{176B7041-89F4-4CAB-80D8-7001902B07EF}" type="pres">
      <dgm:prSet presAssocID="{D9A2DD8E-6C7C-4726-8AB1-D54C7454B4A6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ABB8EE6-CC54-4F31-B739-3DCE6F7292AD}" type="pres">
      <dgm:prSet presAssocID="{662DBFF5-E253-4B80-A534-7B9F8975D8E6}" presName="sibTrans" presStyleLbl="sibTrans1D1" presStyleIdx="4" presStyleCnt="5"/>
      <dgm:spPr/>
      <dgm:t>
        <a:bodyPr/>
        <a:lstStyle/>
        <a:p>
          <a:endParaRPr lang="en-IN"/>
        </a:p>
      </dgm:t>
    </dgm:pt>
    <dgm:pt modelId="{4AE00723-1AFF-4AD7-928D-4E91F99F6ABC}" type="pres">
      <dgm:prSet presAssocID="{662DBFF5-E253-4B80-A534-7B9F8975D8E6}" presName="connectorText" presStyleLbl="sibTrans1D1" presStyleIdx="4" presStyleCnt="5"/>
      <dgm:spPr/>
      <dgm:t>
        <a:bodyPr/>
        <a:lstStyle/>
        <a:p>
          <a:endParaRPr lang="en-IN"/>
        </a:p>
      </dgm:t>
    </dgm:pt>
    <dgm:pt modelId="{BFCDD20F-6DDE-4CE8-9436-16A02FE74F0D}" type="pres">
      <dgm:prSet presAssocID="{3F1A442B-318F-4A49-BB98-C0403C23ED1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E2FB40D6-C5CB-442A-BFCA-41D213C98CEB}" srcId="{D8A68ACF-9590-4E19-90E6-215DC47708DF}" destId="{6E42317C-B694-47A2-87A0-D01F23C71254}" srcOrd="0" destOrd="0" parTransId="{59F434DA-6A35-4581-9CA5-0D13BCE17266}" sibTransId="{9C8D92BC-8D20-4249-B5AA-E8B470E784AC}"/>
    <dgm:cxn modelId="{93DA1998-E125-4594-8BB5-9F65A6D57E28}" type="presOf" srcId="{5BBDDE47-4904-4897-B65F-0F7540914BFA}" destId="{16F50165-E959-4FB8-8592-BBD3D81BACCA}" srcOrd="1" destOrd="0" presId="urn:microsoft.com/office/officeart/2016/7/layout/RepeatingBendingProcessNew"/>
    <dgm:cxn modelId="{386962CE-6B3E-4BDA-8FF6-D0C76A39BB49}" type="presOf" srcId="{3F1A442B-318F-4A49-BB98-C0403C23ED1D}" destId="{BFCDD20F-6DDE-4CE8-9436-16A02FE74F0D}" srcOrd="0" destOrd="0" presId="urn:microsoft.com/office/officeart/2016/7/layout/RepeatingBendingProcessNew"/>
    <dgm:cxn modelId="{8B018335-F3E2-4893-8306-C3F1E97B6891}" type="presOf" srcId="{6E42317C-B694-47A2-87A0-D01F23C71254}" destId="{72AF698E-A38F-4C8C-8A2E-550F3F76A984}" srcOrd="0" destOrd="0" presId="urn:microsoft.com/office/officeart/2016/7/layout/RepeatingBendingProcessNew"/>
    <dgm:cxn modelId="{F953F1FB-9D7C-4F2F-905B-0E824C286318}" type="presOf" srcId="{10933253-86A8-43DF-9B97-0AE12CA1B242}" destId="{055E6C96-983A-4BD5-BDCF-742F4B8F8446}" srcOrd="0" destOrd="0" presId="urn:microsoft.com/office/officeart/2016/7/layout/RepeatingBendingProcessNew"/>
    <dgm:cxn modelId="{6EC5F180-7EA8-4545-9A78-9391B7248402}" type="presOf" srcId="{D8A68ACF-9590-4E19-90E6-215DC47708DF}" destId="{4CB56E4F-4E90-4FE8-BEBC-55E3FB6E7FFF}" srcOrd="0" destOrd="0" presId="urn:microsoft.com/office/officeart/2016/7/layout/RepeatingBendingProcessNew"/>
    <dgm:cxn modelId="{679A97C7-45BB-4665-83D7-125CC43C1D0F}" type="presOf" srcId="{9C8D92BC-8D20-4249-B5AA-E8B470E784AC}" destId="{5A1C226F-C654-4E83-BDFC-9E50F11C8085}" srcOrd="1" destOrd="0" presId="urn:microsoft.com/office/officeart/2016/7/layout/RepeatingBendingProcessNew"/>
    <dgm:cxn modelId="{B3F23260-4FBA-4946-9AE1-87DBB2891048}" type="presOf" srcId="{9C8D92BC-8D20-4249-B5AA-E8B470E784AC}" destId="{98C15033-A979-4763-9032-4C6F6274D411}" srcOrd="0" destOrd="0" presId="urn:microsoft.com/office/officeart/2016/7/layout/RepeatingBendingProcessNew"/>
    <dgm:cxn modelId="{F88B5A7B-A08F-4B18-9964-B10A25109E17}" type="presOf" srcId="{0EDC2CD4-5939-4122-ADA6-9A632ED7D300}" destId="{B28876D7-BB1B-4454-831F-9783BD2C66CD}" srcOrd="1" destOrd="0" presId="urn:microsoft.com/office/officeart/2016/7/layout/RepeatingBendingProcessNew"/>
    <dgm:cxn modelId="{C9A7F5A3-F416-4283-9C3A-707F41901909}" srcId="{D8A68ACF-9590-4E19-90E6-215DC47708DF}" destId="{3F1A442B-318F-4A49-BB98-C0403C23ED1D}" srcOrd="5" destOrd="0" parTransId="{02D353AA-8DDE-431E-9A32-F10D9E701D30}" sibTransId="{EE9B1A2F-BB7C-4BFB-8ADD-C7ADCF46103E}"/>
    <dgm:cxn modelId="{4371950D-2F53-4499-8D5A-A5884118AF77}" type="presOf" srcId="{B3136FAB-5FE0-4BE2-9000-73BB8615D8DD}" destId="{12A68D72-4C0E-4C4E-AD5B-757B9B083EEA}" srcOrd="0" destOrd="0" presId="urn:microsoft.com/office/officeart/2016/7/layout/RepeatingBendingProcessNew"/>
    <dgm:cxn modelId="{6FDFA0D3-437E-414A-972F-87D0E26EA599}" srcId="{D8A68ACF-9590-4E19-90E6-215DC47708DF}" destId="{7F5B1B01-6739-4B0E-B2FC-0AA8248D9331}" srcOrd="2" destOrd="0" parTransId="{34397BCA-4788-4161-9F7A-BF25FDDA194B}" sibTransId="{B3136FAB-5FE0-4BE2-9000-73BB8615D8DD}"/>
    <dgm:cxn modelId="{E13C9DC5-2734-43C3-AFB2-9C3D1AF41A26}" type="presOf" srcId="{D9A2DD8E-6C7C-4726-8AB1-D54C7454B4A6}" destId="{176B7041-89F4-4CAB-80D8-7001902B07EF}" srcOrd="0" destOrd="0" presId="urn:microsoft.com/office/officeart/2016/7/layout/RepeatingBendingProcessNew"/>
    <dgm:cxn modelId="{1443C6BB-8104-42AA-8508-3025FFE9DF1C}" srcId="{D8A68ACF-9590-4E19-90E6-215DC47708DF}" destId="{5889DF37-6D28-4ED9-843D-4D43A313B436}" srcOrd="3" destOrd="0" parTransId="{AFC04373-031B-4655-833A-C39A9B6E2F96}" sibTransId="{0EDC2CD4-5939-4122-ADA6-9A632ED7D300}"/>
    <dgm:cxn modelId="{1567B5F8-5B0B-4A57-A806-D1AC0361EF63}" type="presOf" srcId="{662DBFF5-E253-4B80-A534-7B9F8975D8E6}" destId="{4AE00723-1AFF-4AD7-928D-4E91F99F6ABC}" srcOrd="1" destOrd="0" presId="urn:microsoft.com/office/officeart/2016/7/layout/RepeatingBendingProcessNew"/>
    <dgm:cxn modelId="{74B59FE1-0CDD-4C91-9EE4-F109AF669E0C}" srcId="{D8A68ACF-9590-4E19-90E6-215DC47708DF}" destId="{D9A2DD8E-6C7C-4726-8AB1-D54C7454B4A6}" srcOrd="4" destOrd="0" parTransId="{2DFEEF8D-E183-4786-AC24-CBF3885F2CF0}" sibTransId="{662DBFF5-E253-4B80-A534-7B9F8975D8E6}"/>
    <dgm:cxn modelId="{D569C73C-4D27-4E08-BCCF-5947167D0F78}" type="presOf" srcId="{662DBFF5-E253-4B80-A534-7B9F8975D8E6}" destId="{DABB8EE6-CC54-4F31-B739-3DCE6F7292AD}" srcOrd="0" destOrd="0" presId="urn:microsoft.com/office/officeart/2016/7/layout/RepeatingBendingProcessNew"/>
    <dgm:cxn modelId="{79E4663C-CA5B-40BA-9586-5C0DA05DD37C}" type="presOf" srcId="{5889DF37-6D28-4ED9-843D-4D43A313B436}" destId="{1A099C68-C50D-4BFE-A2F7-94391BCCB4F1}" srcOrd="0" destOrd="0" presId="urn:microsoft.com/office/officeart/2016/7/layout/RepeatingBendingProcessNew"/>
    <dgm:cxn modelId="{D3BF724F-4FB7-4FF7-BD59-BCCA61A9D407}" type="presOf" srcId="{7F5B1B01-6739-4B0E-B2FC-0AA8248D9331}" destId="{659674F9-A1C4-4FE2-B3D5-B7A44A29E108}" srcOrd="0" destOrd="0" presId="urn:microsoft.com/office/officeart/2016/7/layout/RepeatingBendingProcessNew"/>
    <dgm:cxn modelId="{6BEE11F9-3BAD-415A-9263-38E1D55ABA8A}" type="presOf" srcId="{5BBDDE47-4904-4897-B65F-0F7540914BFA}" destId="{A489B387-779C-4B31-86AB-7F113A81362F}" srcOrd="0" destOrd="0" presId="urn:microsoft.com/office/officeart/2016/7/layout/RepeatingBendingProcessNew"/>
    <dgm:cxn modelId="{8AB51474-7B70-493C-AE0F-4E757CD39780}" srcId="{D8A68ACF-9590-4E19-90E6-215DC47708DF}" destId="{10933253-86A8-43DF-9B97-0AE12CA1B242}" srcOrd="1" destOrd="0" parTransId="{32A2EA97-04CD-4BDD-BC88-7C7CF9A6585E}" sibTransId="{5BBDDE47-4904-4897-B65F-0F7540914BFA}"/>
    <dgm:cxn modelId="{DFEF7560-1555-426E-B580-08AAB6A42833}" type="presOf" srcId="{0EDC2CD4-5939-4122-ADA6-9A632ED7D300}" destId="{263EF59E-F3BF-4F65-B68E-187C49789289}" srcOrd="0" destOrd="0" presId="urn:microsoft.com/office/officeart/2016/7/layout/RepeatingBendingProcessNew"/>
    <dgm:cxn modelId="{7086B689-435A-4994-9427-F3E76DAC82F7}" type="presOf" srcId="{B3136FAB-5FE0-4BE2-9000-73BB8615D8DD}" destId="{161DAF53-8136-4DAE-8203-2D7AA885DFB5}" srcOrd="1" destOrd="0" presId="urn:microsoft.com/office/officeart/2016/7/layout/RepeatingBendingProcessNew"/>
    <dgm:cxn modelId="{53E19B2B-0F1E-4B1D-AD27-354CBF20BB58}" type="presParOf" srcId="{4CB56E4F-4E90-4FE8-BEBC-55E3FB6E7FFF}" destId="{72AF698E-A38F-4C8C-8A2E-550F3F76A984}" srcOrd="0" destOrd="0" presId="urn:microsoft.com/office/officeart/2016/7/layout/RepeatingBendingProcessNew"/>
    <dgm:cxn modelId="{49AA8725-3BCE-46A0-A779-DC68A6747F7E}" type="presParOf" srcId="{4CB56E4F-4E90-4FE8-BEBC-55E3FB6E7FFF}" destId="{98C15033-A979-4763-9032-4C6F6274D411}" srcOrd="1" destOrd="0" presId="urn:microsoft.com/office/officeart/2016/7/layout/RepeatingBendingProcessNew"/>
    <dgm:cxn modelId="{280CB732-3EC5-46B4-AA5D-1CB02077C2F0}" type="presParOf" srcId="{98C15033-A979-4763-9032-4C6F6274D411}" destId="{5A1C226F-C654-4E83-BDFC-9E50F11C8085}" srcOrd="0" destOrd="0" presId="urn:microsoft.com/office/officeart/2016/7/layout/RepeatingBendingProcessNew"/>
    <dgm:cxn modelId="{7EF1FD81-44D5-46D0-8280-BF44D2A1DAE0}" type="presParOf" srcId="{4CB56E4F-4E90-4FE8-BEBC-55E3FB6E7FFF}" destId="{055E6C96-983A-4BD5-BDCF-742F4B8F8446}" srcOrd="2" destOrd="0" presId="urn:microsoft.com/office/officeart/2016/7/layout/RepeatingBendingProcessNew"/>
    <dgm:cxn modelId="{04DF2237-D574-455C-8C1C-E608B32859C2}" type="presParOf" srcId="{4CB56E4F-4E90-4FE8-BEBC-55E3FB6E7FFF}" destId="{A489B387-779C-4B31-86AB-7F113A81362F}" srcOrd="3" destOrd="0" presId="urn:microsoft.com/office/officeart/2016/7/layout/RepeatingBendingProcessNew"/>
    <dgm:cxn modelId="{9EDF3DE0-D6A0-4CE0-9DD3-A22133CD5DE2}" type="presParOf" srcId="{A489B387-779C-4B31-86AB-7F113A81362F}" destId="{16F50165-E959-4FB8-8592-BBD3D81BACCA}" srcOrd="0" destOrd="0" presId="urn:microsoft.com/office/officeart/2016/7/layout/RepeatingBendingProcessNew"/>
    <dgm:cxn modelId="{F7AEDEB8-9759-45FC-9286-AA4A7CE5EDE4}" type="presParOf" srcId="{4CB56E4F-4E90-4FE8-BEBC-55E3FB6E7FFF}" destId="{659674F9-A1C4-4FE2-B3D5-B7A44A29E108}" srcOrd="4" destOrd="0" presId="urn:microsoft.com/office/officeart/2016/7/layout/RepeatingBendingProcessNew"/>
    <dgm:cxn modelId="{0CE54F1D-9BFC-4A35-A5A8-723393B3BB5D}" type="presParOf" srcId="{4CB56E4F-4E90-4FE8-BEBC-55E3FB6E7FFF}" destId="{12A68D72-4C0E-4C4E-AD5B-757B9B083EEA}" srcOrd="5" destOrd="0" presId="urn:microsoft.com/office/officeart/2016/7/layout/RepeatingBendingProcessNew"/>
    <dgm:cxn modelId="{589551D8-C70E-4E45-8949-BB4E8F737104}" type="presParOf" srcId="{12A68D72-4C0E-4C4E-AD5B-757B9B083EEA}" destId="{161DAF53-8136-4DAE-8203-2D7AA885DFB5}" srcOrd="0" destOrd="0" presId="urn:microsoft.com/office/officeart/2016/7/layout/RepeatingBendingProcessNew"/>
    <dgm:cxn modelId="{B7DDE404-C18E-4F42-B701-B5A9416D1EC5}" type="presParOf" srcId="{4CB56E4F-4E90-4FE8-BEBC-55E3FB6E7FFF}" destId="{1A099C68-C50D-4BFE-A2F7-94391BCCB4F1}" srcOrd="6" destOrd="0" presId="urn:microsoft.com/office/officeart/2016/7/layout/RepeatingBendingProcessNew"/>
    <dgm:cxn modelId="{42774B9C-B11F-4F9A-9F13-B107160CCC17}" type="presParOf" srcId="{4CB56E4F-4E90-4FE8-BEBC-55E3FB6E7FFF}" destId="{263EF59E-F3BF-4F65-B68E-187C49789289}" srcOrd="7" destOrd="0" presId="urn:microsoft.com/office/officeart/2016/7/layout/RepeatingBendingProcessNew"/>
    <dgm:cxn modelId="{2028777F-DBDB-4EEB-913A-48AE98816728}" type="presParOf" srcId="{263EF59E-F3BF-4F65-B68E-187C49789289}" destId="{B28876D7-BB1B-4454-831F-9783BD2C66CD}" srcOrd="0" destOrd="0" presId="urn:microsoft.com/office/officeart/2016/7/layout/RepeatingBendingProcessNew"/>
    <dgm:cxn modelId="{CBE850D1-D955-4ED7-94C2-6711DB2B68C4}" type="presParOf" srcId="{4CB56E4F-4E90-4FE8-BEBC-55E3FB6E7FFF}" destId="{176B7041-89F4-4CAB-80D8-7001902B07EF}" srcOrd="8" destOrd="0" presId="urn:microsoft.com/office/officeart/2016/7/layout/RepeatingBendingProcessNew"/>
    <dgm:cxn modelId="{2FCBD787-06BF-458E-89C0-93266248856E}" type="presParOf" srcId="{4CB56E4F-4E90-4FE8-BEBC-55E3FB6E7FFF}" destId="{DABB8EE6-CC54-4F31-B739-3DCE6F7292AD}" srcOrd="9" destOrd="0" presId="urn:microsoft.com/office/officeart/2016/7/layout/RepeatingBendingProcessNew"/>
    <dgm:cxn modelId="{92F43E13-8E68-436F-81E7-9A88C99A6106}" type="presParOf" srcId="{DABB8EE6-CC54-4F31-B739-3DCE6F7292AD}" destId="{4AE00723-1AFF-4AD7-928D-4E91F99F6ABC}" srcOrd="0" destOrd="0" presId="urn:microsoft.com/office/officeart/2016/7/layout/RepeatingBendingProcessNew"/>
    <dgm:cxn modelId="{B1EC8B05-3742-4877-9E63-143822BF820B}" type="presParOf" srcId="{4CB56E4F-4E90-4FE8-BEBC-55E3FB6E7FFF}" destId="{BFCDD20F-6DDE-4CE8-9436-16A02FE74F0D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E9EB2E-6D83-4C3B-926C-12535B159E21}">
      <dsp:nvSpPr>
        <dsp:cNvPr id="0" name=""/>
        <dsp:cNvSpPr/>
      </dsp:nvSpPr>
      <dsp:spPr>
        <a:xfrm>
          <a:off x="0" y="628"/>
          <a:ext cx="6289466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91EECC-4ED5-49EE-A1B7-B91C67E1906E}">
      <dsp:nvSpPr>
        <dsp:cNvPr id="0" name=""/>
        <dsp:cNvSpPr/>
      </dsp:nvSpPr>
      <dsp:spPr>
        <a:xfrm>
          <a:off x="0" y="628"/>
          <a:ext cx="6289466" cy="7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The dataset contains 9568 observations collected over six years from a combined cycle power plant operating at full load.</a:t>
          </a:r>
        </a:p>
      </dsp:txBody>
      <dsp:txXfrm>
        <a:off x="0" y="628"/>
        <a:ext cx="6289466" cy="735095"/>
      </dsp:txXfrm>
    </dsp:sp>
    <dsp:sp modelId="{196869FD-9118-4C2C-9067-AD36627C46FB}">
      <dsp:nvSpPr>
        <dsp:cNvPr id="0" name=""/>
        <dsp:cNvSpPr/>
      </dsp:nvSpPr>
      <dsp:spPr>
        <a:xfrm>
          <a:off x="0" y="735723"/>
          <a:ext cx="6289466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4174BF-2ECC-49D1-B99D-3513923008A8}">
      <dsp:nvSpPr>
        <dsp:cNvPr id="0" name=""/>
        <dsp:cNvSpPr/>
      </dsp:nvSpPr>
      <dsp:spPr>
        <a:xfrm>
          <a:off x="0" y="735723"/>
          <a:ext cx="6289466" cy="7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The variables include: </a:t>
          </a:r>
        </a:p>
      </dsp:txBody>
      <dsp:txXfrm>
        <a:off x="0" y="735723"/>
        <a:ext cx="6289466" cy="735095"/>
      </dsp:txXfrm>
    </dsp:sp>
    <dsp:sp modelId="{08A2708F-B110-4063-9A71-B5453A8EADE3}">
      <dsp:nvSpPr>
        <dsp:cNvPr id="0" name=""/>
        <dsp:cNvSpPr/>
      </dsp:nvSpPr>
      <dsp:spPr>
        <a:xfrm>
          <a:off x="0" y="1470818"/>
          <a:ext cx="6289466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E6B68D-E3AD-47C1-825E-C75FF0612A27}">
      <dsp:nvSpPr>
        <dsp:cNvPr id="0" name=""/>
        <dsp:cNvSpPr/>
      </dsp:nvSpPr>
      <dsp:spPr>
        <a:xfrm>
          <a:off x="0" y="1470818"/>
          <a:ext cx="6289466" cy="7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Temperature (degrees Celsius)</a:t>
          </a:r>
        </a:p>
      </dsp:txBody>
      <dsp:txXfrm>
        <a:off x="0" y="1470818"/>
        <a:ext cx="6289466" cy="735095"/>
      </dsp:txXfrm>
    </dsp:sp>
    <dsp:sp modelId="{F15BC021-4CF5-440E-9642-287D475B55FF}">
      <dsp:nvSpPr>
        <dsp:cNvPr id="0" name=""/>
        <dsp:cNvSpPr/>
      </dsp:nvSpPr>
      <dsp:spPr>
        <a:xfrm>
          <a:off x="0" y="2205913"/>
          <a:ext cx="6289466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6396BA-AE29-4495-A6C1-125126DC967C}">
      <dsp:nvSpPr>
        <dsp:cNvPr id="0" name=""/>
        <dsp:cNvSpPr/>
      </dsp:nvSpPr>
      <dsp:spPr>
        <a:xfrm>
          <a:off x="0" y="2205913"/>
          <a:ext cx="6289466" cy="7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Exhaust vacuum (cm Hg)</a:t>
          </a:r>
        </a:p>
      </dsp:txBody>
      <dsp:txXfrm>
        <a:off x="0" y="2205913"/>
        <a:ext cx="6289466" cy="735095"/>
      </dsp:txXfrm>
    </dsp:sp>
    <dsp:sp modelId="{7301FE69-97D1-45FF-83FD-9F196B739D82}">
      <dsp:nvSpPr>
        <dsp:cNvPr id="0" name=""/>
        <dsp:cNvSpPr/>
      </dsp:nvSpPr>
      <dsp:spPr>
        <a:xfrm>
          <a:off x="0" y="2941008"/>
          <a:ext cx="6289466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15B34E-EEA0-4BD6-93A0-636F2B896855}">
      <dsp:nvSpPr>
        <dsp:cNvPr id="0" name=""/>
        <dsp:cNvSpPr/>
      </dsp:nvSpPr>
      <dsp:spPr>
        <a:xfrm>
          <a:off x="0" y="2941008"/>
          <a:ext cx="6289466" cy="7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Ambient pressure (millibar)</a:t>
          </a:r>
        </a:p>
      </dsp:txBody>
      <dsp:txXfrm>
        <a:off x="0" y="2941008"/>
        <a:ext cx="6289466" cy="735095"/>
      </dsp:txXfrm>
    </dsp:sp>
    <dsp:sp modelId="{B96602E4-89DA-4A68-850C-1229630A3713}">
      <dsp:nvSpPr>
        <dsp:cNvPr id="0" name=""/>
        <dsp:cNvSpPr/>
      </dsp:nvSpPr>
      <dsp:spPr>
        <a:xfrm>
          <a:off x="0" y="3676103"/>
          <a:ext cx="6289466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B4368E-FAFE-468A-AB86-9E687EE455B3}">
      <dsp:nvSpPr>
        <dsp:cNvPr id="0" name=""/>
        <dsp:cNvSpPr/>
      </dsp:nvSpPr>
      <dsp:spPr>
        <a:xfrm>
          <a:off x="0" y="3676103"/>
          <a:ext cx="6289466" cy="7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Relative humidity (%)</a:t>
          </a:r>
        </a:p>
      </dsp:txBody>
      <dsp:txXfrm>
        <a:off x="0" y="3676103"/>
        <a:ext cx="6289466" cy="735095"/>
      </dsp:txXfrm>
    </dsp:sp>
    <dsp:sp modelId="{C8FDAD54-32B5-4E5F-B05C-6BF077AE9E8D}">
      <dsp:nvSpPr>
        <dsp:cNvPr id="0" name=""/>
        <dsp:cNvSpPr/>
      </dsp:nvSpPr>
      <dsp:spPr>
        <a:xfrm>
          <a:off x="0" y="4411198"/>
          <a:ext cx="6289466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0F54A1-C726-4CCC-8BF2-3A437F0262C2}">
      <dsp:nvSpPr>
        <dsp:cNvPr id="0" name=""/>
        <dsp:cNvSpPr/>
      </dsp:nvSpPr>
      <dsp:spPr>
        <a:xfrm>
          <a:off x="0" y="4411198"/>
          <a:ext cx="6289466" cy="7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Energy production (MW)</a:t>
          </a:r>
        </a:p>
      </dsp:txBody>
      <dsp:txXfrm>
        <a:off x="0" y="4411198"/>
        <a:ext cx="6289466" cy="7350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C15033-A979-4763-9032-4C6F6274D411}">
      <dsp:nvSpPr>
        <dsp:cNvPr id="0" name=""/>
        <dsp:cNvSpPr/>
      </dsp:nvSpPr>
      <dsp:spPr>
        <a:xfrm>
          <a:off x="2881235" y="638966"/>
          <a:ext cx="4927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795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114548" y="682069"/>
        <a:ext cx="26169" cy="5233"/>
      </dsp:txXfrm>
    </dsp:sp>
    <dsp:sp modelId="{72AF698E-A38F-4C8C-8A2E-550F3F76A984}">
      <dsp:nvSpPr>
        <dsp:cNvPr id="0" name=""/>
        <dsp:cNvSpPr/>
      </dsp:nvSpPr>
      <dsp:spPr>
        <a:xfrm>
          <a:off x="607403" y="1996"/>
          <a:ext cx="2275631" cy="136537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08" tIns="117047" rIns="111508" bIns="117047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Initial data exploration using: </a:t>
          </a:r>
        </a:p>
      </dsp:txBody>
      <dsp:txXfrm>
        <a:off x="607403" y="1996"/>
        <a:ext cx="2275631" cy="1365379"/>
      </dsp:txXfrm>
    </dsp:sp>
    <dsp:sp modelId="{A489B387-779C-4B31-86AB-7F113A81362F}">
      <dsp:nvSpPr>
        <dsp:cNvPr id="0" name=""/>
        <dsp:cNvSpPr/>
      </dsp:nvSpPr>
      <dsp:spPr>
        <a:xfrm>
          <a:off x="1745219" y="1365576"/>
          <a:ext cx="2799027" cy="492795"/>
        </a:xfrm>
        <a:custGeom>
          <a:avLst/>
          <a:gdLst/>
          <a:ahLst/>
          <a:cxnLst/>
          <a:rect l="0" t="0" r="0" b="0"/>
          <a:pathLst>
            <a:path>
              <a:moveTo>
                <a:pt x="2799027" y="0"/>
              </a:moveTo>
              <a:lnTo>
                <a:pt x="2799027" y="263497"/>
              </a:lnTo>
              <a:lnTo>
                <a:pt x="0" y="263497"/>
              </a:lnTo>
              <a:lnTo>
                <a:pt x="0" y="492795"/>
              </a:lnTo>
            </a:path>
          </a:pathLst>
        </a:custGeom>
        <a:noFill/>
        <a:ln w="6350" cap="flat" cmpd="sng" algn="ctr">
          <a:solidFill>
            <a:schemeClr val="accent5">
              <a:hueOff val="-378731"/>
              <a:satOff val="614"/>
              <a:lumOff val="-147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73544" y="1609356"/>
        <a:ext cx="142377" cy="5233"/>
      </dsp:txXfrm>
    </dsp:sp>
    <dsp:sp modelId="{055E6C96-983A-4BD5-BDCF-742F4B8F8446}">
      <dsp:nvSpPr>
        <dsp:cNvPr id="0" name=""/>
        <dsp:cNvSpPr/>
      </dsp:nvSpPr>
      <dsp:spPr>
        <a:xfrm>
          <a:off x="3406430" y="1996"/>
          <a:ext cx="2275631" cy="1365379"/>
        </a:xfrm>
        <a:prstGeom prst="rect">
          <a:avLst/>
        </a:prstGeom>
        <a:solidFill>
          <a:schemeClr val="accent5">
            <a:hueOff val="-302985"/>
            <a:satOff val="491"/>
            <a:lumOff val="-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08" tIns="117047" rIns="111508" bIns="117047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pandas library for data manipulation</a:t>
          </a:r>
        </a:p>
      </dsp:txBody>
      <dsp:txXfrm>
        <a:off x="3406430" y="1996"/>
        <a:ext cx="2275631" cy="1365379"/>
      </dsp:txXfrm>
    </dsp:sp>
    <dsp:sp modelId="{12A68D72-4C0E-4C4E-AD5B-757B9B083EEA}">
      <dsp:nvSpPr>
        <dsp:cNvPr id="0" name=""/>
        <dsp:cNvSpPr/>
      </dsp:nvSpPr>
      <dsp:spPr>
        <a:xfrm>
          <a:off x="2881235" y="2527741"/>
          <a:ext cx="4927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795" y="45720"/>
              </a:lnTo>
            </a:path>
          </a:pathLst>
        </a:custGeom>
        <a:noFill/>
        <a:ln w="6350" cap="flat" cmpd="sng" algn="ctr">
          <a:solidFill>
            <a:schemeClr val="accent5">
              <a:hueOff val="-757462"/>
              <a:satOff val="1228"/>
              <a:lumOff val="-294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114548" y="2570844"/>
        <a:ext cx="26169" cy="5233"/>
      </dsp:txXfrm>
    </dsp:sp>
    <dsp:sp modelId="{659674F9-A1C4-4FE2-B3D5-B7A44A29E108}">
      <dsp:nvSpPr>
        <dsp:cNvPr id="0" name=""/>
        <dsp:cNvSpPr/>
      </dsp:nvSpPr>
      <dsp:spPr>
        <a:xfrm>
          <a:off x="607403" y="1890771"/>
          <a:ext cx="2275631" cy="1365379"/>
        </a:xfrm>
        <a:prstGeom prst="rect">
          <a:avLst/>
        </a:prstGeom>
        <a:solidFill>
          <a:schemeClr val="accent5">
            <a:hueOff val="-605970"/>
            <a:satOff val="983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08" tIns="117047" rIns="111508" bIns="117047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matplotlib and seaborn for data visualization</a:t>
          </a:r>
        </a:p>
      </dsp:txBody>
      <dsp:txXfrm>
        <a:off x="607403" y="1890771"/>
        <a:ext cx="2275631" cy="1365379"/>
      </dsp:txXfrm>
    </dsp:sp>
    <dsp:sp modelId="{263EF59E-F3BF-4F65-B68E-187C49789289}">
      <dsp:nvSpPr>
        <dsp:cNvPr id="0" name=""/>
        <dsp:cNvSpPr/>
      </dsp:nvSpPr>
      <dsp:spPr>
        <a:xfrm>
          <a:off x="1745219" y="3254350"/>
          <a:ext cx="2799027" cy="492795"/>
        </a:xfrm>
        <a:custGeom>
          <a:avLst/>
          <a:gdLst/>
          <a:ahLst/>
          <a:cxnLst/>
          <a:rect l="0" t="0" r="0" b="0"/>
          <a:pathLst>
            <a:path>
              <a:moveTo>
                <a:pt x="2799027" y="0"/>
              </a:moveTo>
              <a:lnTo>
                <a:pt x="2799027" y="263497"/>
              </a:lnTo>
              <a:lnTo>
                <a:pt x="0" y="263497"/>
              </a:lnTo>
              <a:lnTo>
                <a:pt x="0" y="492795"/>
              </a:lnTo>
            </a:path>
          </a:pathLst>
        </a:custGeom>
        <a:noFill/>
        <a:ln w="6350" cap="flat" cmpd="sng" algn="ctr">
          <a:solidFill>
            <a:schemeClr val="accent5">
              <a:hueOff val="-1136193"/>
              <a:satOff val="1843"/>
              <a:lumOff val="-441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73544" y="3498131"/>
        <a:ext cx="142377" cy="5233"/>
      </dsp:txXfrm>
    </dsp:sp>
    <dsp:sp modelId="{1A099C68-C50D-4BFE-A2F7-94391BCCB4F1}">
      <dsp:nvSpPr>
        <dsp:cNvPr id="0" name=""/>
        <dsp:cNvSpPr/>
      </dsp:nvSpPr>
      <dsp:spPr>
        <a:xfrm>
          <a:off x="3406430" y="1890771"/>
          <a:ext cx="2275631" cy="1365379"/>
        </a:xfrm>
        <a:prstGeom prst="rect">
          <a:avLst/>
        </a:prstGeom>
        <a:solidFill>
          <a:schemeClr val="accent5">
            <a:hueOff val="-908954"/>
            <a:satOff val="1474"/>
            <a:lumOff val="-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08" tIns="117047" rIns="111508" bIns="117047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Descriptive statistics like mean, median, standard deviation to understand data distribution.</a:t>
          </a:r>
        </a:p>
      </dsp:txBody>
      <dsp:txXfrm>
        <a:off x="3406430" y="1890771"/>
        <a:ext cx="2275631" cy="1365379"/>
      </dsp:txXfrm>
    </dsp:sp>
    <dsp:sp modelId="{DABB8EE6-CC54-4F31-B739-3DCE6F7292AD}">
      <dsp:nvSpPr>
        <dsp:cNvPr id="0" name=""/>
        <dsp:cNvSpPr/>
      </dsp:nvSpPr>
      <dsp:spPr>
        <a:xfrm>
          <a:off x="2881235" y="4416515"/>
          <a:ext cx="4927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795" y="45720"/>
              </a:lnTo>
            </a:path>
          </a:pathLst>
        </a:custGeom>
        <a:noFill/>
        <a:ln w="6350" cap="flat" cmpd="sng" algn="ctr">
          <a:solidFill>
            <a:schemeClr val="accent5">
              <a:hueOff val="-1514924"/>
              <a:satOff val="2457"/>
              <a:lumOff val="-588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114548" y="4459618"/>
        <a:ext cx="26169" cy="5233"/>
      </dsp:txXfrm>
    </dsp:sp>
    <dsp:sp modelId="{176B7041-89F4-4CAB-80D8-7001902B07EF}">
      <dsp:nvSpPr>
        <dsp:cNvPr id="0" name=""/>
        <dsp:cNvSpPr/>
      </dsp:nvSpPr>
      <dsp:spPr>
        <a:xfrm>
          <a:off x="607403" y="3779545"/>
          <a:ext cx="2275631" cy="1365379"/>
        </a:xfrm>
        <a:prstGeom prst="rect">
          <a:avLst/>
        </a:prstGeom>
        <a:solidFill>
          <a:schemeClr val="accent5">
            <a:hueOff val="-1211939"/>
            <a:satOff val="1966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08" tIns="117047" rIns="111508" bIns="117047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Identification and handling of missing values (if any).</a:t>
          </a:r>
        </a:p>
      </dsp:txBody>
      <dsp:txXfrm>
        <a:off x="607403" y="3779545"/>
        <a:ext cx="2275631" cy="1365379"/>
      </dsp:txXfrm>
    </dsp:sp>
    <dsp:sp modelId="{BFCDD20F-6DDE-4CE8-9436-16A02FE74F0D}">
      <dsp:nvSpPr>
        <dsp:cNvPr id="0" name=""/>
        <dsp:cNvSpPr/>
      </dsp:nvSpPr>
      <dsp:spPr>
        <a:xfrm>
          <a:off x="3406430" y="3779545"/>
          <a:ext cx="2275631" cy="1365379"/>
        </a:xfrm>
        <a:prstGeom prst="rect">
          <a:avLst/>
        </a:prstGeom>
        <a:solidFill>
          <a:schemeClr val="accent5">
            <a:hueOff val="-1514924"/>
            <a:satOff val="2457"/>
            <a:lumOff val="-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08" tIns="117047" rIns="111508" bIns="117047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Checking for duplicates and removing them if necessary</a:t>
          </a:r>
        </a:p>
      </dsp:txBody>
      <dsp:txXfrm>
        <a:off x="3406430" y="3779545"/>
        <a:ext cx="2275631" cy="13653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75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80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114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07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672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69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94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0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46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872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8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5/19/2024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542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29" r:id="rId4"/>
    <p:sldLayoutId id="2147483830" r:id="rId5"/>
    <p:sldLayoutId id="2147483831" r:id="rId6"/>
    <p:sldLayoutId id="2147483836" r:id="rId7"/>
    <p:sldLayoutId id="2147483832" r:id="rId8"/>
    <p:sldLayoutId id="2147483833" r:id="rId9"/>
    <p:sldLayoutId id="2147483834" r:id="rId10"/>
    <p:sldLayoutId id="21474838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xmlns="" id="{5E4165CA-2930-4841-AFB7-DD41E95F2D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 descr="A large factory with tall towers&#10;&#10;Description automatically generated">
            <a:extLst>
              <a:ext uri="{FF2B5EF4-FFF2-40B4-BE49-F238E27FC236}">
                <a16:creationId xmlns:a16="http://schemas.microsoft.com/office/drawing/2014/main" xmlns="" id="{3AFE7EA7-67A5-4DD3-A613-F024FB9474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710" b="7041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xmlns="" id="{D8BE8C52-9C3E-4691-A186-7582BDF4BE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70" y="696037"/>
            <a:ext cx="12188952" cy="5172500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71000">
                <a:srgbClr val="000000">
                  <a:alpha val="24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846" y="1264024"/>
            <a:ext cx="9144000" cy="2611940"/>
          </a:xfrm>
        </p:spPr>
        <p:txBody>
          <a:bodyPr>
            <a:normAutofit/>
          </a:bodyPr>
          <a:lstStyle/>
          <a:p>
            <a:r>
              <a:rPr lang="en-US" sz="5400" i="0" dirty="0">
                <a:solidFill>
                  <a:srgbClr val="FFFFFF"/>
                </a:solidFill>
                <a:ea typeface="+mj-lt"/>
                <a:cs typeface="+mj-lt"/>
              </a:rPr>
              <a:t>Combined Cycle Power Plant Performance</a:t>
            </a:r>
            <a:endParaRPr lang="en-US" sz="54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1546" y="4175312"/>
            <a:ext cx="7086601" cy="92784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Group 1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D6309531-94CD-4CF6-AACE-80EC085E0F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6A8598-8164-721B-E167-4B6D926C4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5" descr="People shaking hands">
            <a:extLst>
              <a:ext uri="{FF2B5EF4-FFF2-40B4-BE49-F238E27FC236}">
                <a16:creationId xmlns:a16="http://schemas.microsoft.com/office/drawing/2014/main" xmlns="" id="{132C15C9-EB68-1CCF-C5F6-D96E42E3E9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79" r="24497" b="2"/>
          <a:stretch/>
        </p:blipFill>
        <p:spPr>
          <a:xfrm>
            <a:off x="20" y="-7444"/>
            <a:ext cx="4966427" cy="6874330"/>
          </a:xfrm>
          <a:custGeom>
            <a:avLst/>
            <a:gdLst/>
            <a:ahLst/>
            <a:cxnLst/>
            <a:rect l="l" t="t" r="r" b="b"/>
            <a:pathLst>
              <a:path w="4966447" h="6874330">
                <a:moveTo>
                  <a:pt x="0" y="0"/>
                </a:moveTo>
                <a:lnTo>
                  <a:pt x="4966447" y="0"/>
                </a:lnTo>
                <a:lnTo>
                  <a:pt x="3355712" y="6874330"/>
                </a:lnTo>
                <a:lnTo>
                  <a:pt x="0" y="6874330"/>
                </a:lnTo>
                <a:close/>
              </a:path>
            </a:pathLst>
          </a:cu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31349B0A-EF4F-4832-EDD9-6861211A2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solidFill>
                  <a:srgbClr val="222222"/>
                </a:solidFill>
                <a:latin typeface="Walbaum Display"/>
                <a:cs typeface="Calibri"/>
              </a:rPr>
              <a:t>Dr. </a:t>
            </a:r>
            <a:r>
              <a:rPr lang="en-US" sz="2000" err="1">
                <a:solidFill>
                  <a:srgbClr val="222222"/>
                </a:solidFill>
                <a:latin typeface="Walbaum Display"/>
                <a:cs typeface="Calibri"/>
              </a:rPr>
              <a:t>Pritee</a:t>
            </a:r>
            <a:r>
              <a:rPr lang="en-US" sz="2000" dirty="0">
                <a:solidFill>
                  <a:srgbClr val="222222"/>
                </a:solidFill>
                <a:latin typeface="Walbaum Display"/>
                <a:cs typeface="Calibri"/>
              </a:rPr>
              <a:t> Bharat </a:t>
            </a:r>
            <a:r>
              <a:rPr lang="en-US" sz="2000" err="1">
                <a:solidFill>
                  <a:srgbClr val="222222"/>
                </a:solidFill>
                <a:latin typeface="Walbaum Display"/>
                <a:cs typeface="Calibri"/>
              </a:rPr>
              <a:t>Naikwade</a:t>
            </a:r>
            <a:endParaRPr lang="en-US" sz="2000">
              <a:solidFill>
                <a:srgbClr val="222222"/>
              </a:solidFill>
              <a:latin typeface="Walbaum Display"/>
              <a:cs typeface="Calibri"/>
            </a:endParaRPr>
          </a:p>
          <a:p>
            <a:r>
              <a:rPr lang="en-US" sz="2000" dirty="0" err="1">
                <a:solidFill>
                  <a:srgbClr val="222222"/>
                </a:solidFill>
                <a:latin typeface="Walbaum Display"/>
                <a:cs typeface="Calibri"/>
              </a:rPr>
              <a:t>Ms.Anupama</a:t>
            </a:r>
            <a:r>
              <a:rPr lang="en-US" sz="2000" dirty="0">
                <a:solidFill>
                  <a:srgbClr val="222222"/>
                </a:solidFill>
                <a:latin typeface="Walbaum Display"/>
                <a:cs typeface="Calibri"/>
              </a:rPr>
              <a:t> Jena</a:t>
            </a:r>
          </a:p>
          <a:p>
            <a:r>
              <a:rPr lang="en-US" sz="2000" err="1">
                <a:solidFill>
                  <a:srgbClr val="222222"/>
                </a:solidFill>
                <a:latin typeface="Walbaum Display"/>
                <a:cs typeface="Calibri"/>
              </a:rPr>
              <a:t>Ms</a:t>
            </a:r>
            <a:r>
              <a:rPr lang="en-US" sz="2000" dirty="0">
                <a:solidFill>
                  <a:srgbClr val="222222"/>
                </a:solidFill>
                <a:latin typeface="Walbaum Display"/>
                <a:cs typeface="Calibri"/>
              </a:rPr>
              <a:t> .</a:t>
            </a:r>
            <a:r>
              <a:rPr lang="en-US" sz="2000" err="1">
                <a:solidFill>
                  <a:srgbClr val="222222"/>
                </a:solidFill>
                <a:latin typeface="Walbaum Display"/>
                <a:cs typeface="Calibri"/>
              </a:rPr>
              <a:t>ManasaMotikar</a:t>
            </a:r>
            <a:endParaRPr lang="en-US" sz="2000">
              <a:solidFill>
                <a:srgbClr val="222222"/>
              </a:solidFill>
              <a:latin typeface="Walbaum Display"/>
              <a:cs typeface="Calibri"/>
            </a:endParaRPr>
          </a:p>
          <a:p>
            <a:r>
              <a:rPr lang="en-US" sz="2000" dirty="0">
                <a:solidFill>
                  <a:srgbClr val="222222"/>
                </a:solidFill>
                <a:latin typeface="Walbaum Display"/>
                <a:cs typeface="Calibri"/>
              </a:rPr>
              <a:t>Ms. Vaishnavi </a:t>
            </a:r>
            <a:r>
              <a:rPr lang="en-US" sz="2000" err="1">
                <a:solidFill>
                  <a:srgbClr val="222222"/>
                </a:solidFill>
                <a:latin typeface="Walbaum Display"/>
                <a:cs typeface="Calibri"/>
              </a:rPr>
              <a:t>Sangappanavar</a:t>
            </a:r>
            <a:endParaRPr lang="en-US" sz="2000">
              <a:solidFill>
                <a:srgbClr val="222222"/>
              </a:solidFill>
              <a:latin typeface="Walbaum Display"/>
              <a:cs typeface="Calibri"/>
            </a:endParaRPr>
          </a:p>
          <a:p>
            <a:r>
              <a:rPr lang="en-US" sz="2000" dirty="0">
                <a:solidFill>
                  <a:srgbClr val="222222"/>
                </a:solidFill>
                <a:latin typeface="Walbaum Display"/>
                <a:cs typeface="Calibri"/>
              </a:rPr>
              <a:t>Mr. </a:t>
            </a:r>
            <a:r>
              <a:rPr lang="en-US" sz="2000" dirty="0" err="1">
                <a:solidFill>
                  <a:srgbClr val="222222"/>
                </a:solidFill>
                <a:latin typeface="Walbaum Display"/>
                <a:cs typeface="Calibri"/>
              </a:rPr>
              <a:t>Palthy</a:t>
            </a:r>
            <a:r>
              <a:rPr lang="en-US" sz="2000" dirty="0">
                <a:solidFill>
                  <a:srgbClr val="222222"/>
                </a:solidFill>
                <a:latin typeface="Walbaum Display"/>
                <a:cs typeface="Calibri"/>
              </a:rPr>
              <a:t> Gopal Naik</a:t>
            </a:r>
          </a:p>
          <a:p>
            <a:r>
              <a:rPr lang="en-US" sz="2000" dirty="0">
                <a:solidFill>
                  <a:srgbClr val="222222"/>
                </a:solidFill>
                <a:latin typeface="Walbaum Display"/>
                <a:cs typeface="Calibri"/>
              </a:rPr>
              <a:t>Mr. Niraj </a:t>
            </a:r>
            <a:r>
              <a:rPr lang="en-US" sz="2000" dirty="0" err="1">
                <a:solidFill>
                  <a:srgbClr val="222222"/>
                </a:solidFill>
                <a:latin typeface="Walbaum Display"/>
                <a:cs typeface="Calibri"/>
              </a:rPr>
              <a:t>Japagal</a:t>
            </a:r>
            <a:r>
              <a:rPr lang="en-US" sz="2000" dirty="0">
                <a:solidFill>
                  <a:srgbClr val="222222"/>
                </a:solidFill>
                <a:latin typeface="Walbaum Display"/>
                <a:cs typeface="Calibri"/>
              </a:rPr>
              <a:t> </a:t>
            </a:r>
          </a:p>
          <a:p>
            <a:endParaRPr lang="en-US" sz="2000" dirty="0">
              <a:solidFill>
                <a:srgbClr val="222222"/>
              </a:solidFill>
              <a:latin typeface="Walbaum Display"/>
              <a:cs typeface="Calibri"/>
            </a:endParaRPr>
          </a:p>
          <a:p>
            <a:endParaRPr lang="en-US" sz="2000" dirty="0">
              <a:solidFill>
                <a:srgbClr val="222222"/>
              </a:solidFill>
              <a:latin typeface="Walbaum Display"/>
              <a:cs typeface="Calibri"/>
            </a:endParaRPr>
          </a:p>
          <a:p>
            <a:endParaRPr lang="en-US" sz="2000" dirty="0">
              <a:solidFill>
                <a:srgbClr val="222222"/>
              </a:solidFill>
              <a:latin typeface="Walbaum Display"/>
              <a:cs typeface="Calibri"/>
            </a:endParaRPr>
          </a:p>
          <a:p>
            <a:endParaRPr lang="en-US" sz="2000" dirty="0">
              <a:solidFill>
                <a:srgbClr val="222222"/>
              </a:solidFill>
              <a:latin typeface="Walbaum Display"/>
              <a:cs typeface="Calibri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F75BF611-D2A5-4454-8C47-95B0BC4228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3627455" y="-19394"/>
            <a:ext cx="806149" cy="687739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0844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xmlns="" id="{5B8092E2-D77A-4CE6-BB2D-6269784456A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D02CD835-4B0F-45D6-9B85-B049A10057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653"/>
            <a:ext cx="12192000" cy="200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74B65C-2AB4-ED54-17FF-443DDE71A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0215" y="511309"/>
            <a:ext cx="9345550" cy="1221957"/>
          </a:xfrm>
        </p:spPr>
        <p:txBody>
          <a:bodyPr anchor="ctr">
            <a:normAutofit/>
          </a:bodyPr>
          <a:lstStyle/>
          <a:p>
            <a:pPr algn="r"/>
            <a:r>
              <a:rPr lang="en-US" sz="2400" i="0">
                <a:ea typeface="+mj-lt"/>
                <a:cs typeface="+mj-lt"/>
              </a:rPr>
              <a:t>Business Objective</a:t>
            </a:r>
            <a:endParaRPr lang="en-US" sz="2400"/>
          </a:p>
        </p:txBody>
      </p:sp>
      <p:pic>
        <p:nvPicPr>
          <p:cNvPr id="40" name="Picture 39" descr="Pipes over the sea">
            <a:extLst>
              <a:ext uri="{FF2B5EF4-FFF2-40B4-BE49-F238E27FC236}">
                <a16:creationId xmlns:a16="http://schemas.microsoft.com/office/drawing/2014/main" xmlns="" id="{761DDEFC-8852-11F4-2A41-3301201C88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98" r="12726"/>
          <a:stretch/>
        </p:blipFill>
        <p:spPr>
          <a:xfrm>
            <a:off x="20" y="2009553"/>
            <a:ext cx="5188507" cy="4847794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7D02BE56-7EB5-4E62-B6E2-1C49E470A9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 flipV="1">
            <a:off x="0" y="303028"/>
            <a:ext cx="3296093" cy="170652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C4595B06-EDA5-4E45-BED4-7891E7E0CD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39" idx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0" y="9137"/>
            <a:ext cx="5745707" cy="99596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59592DA5-68A4-46A6-90EA-F0304FF8EE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11356946" y="9137"/>
            <a:ext cx="714366" cy="200041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D79C9A5D-F572-476A-99A9-700077150B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 flipV="1">
            <a:off x="7977116" y="9137"/>
            <a:ext cx="4214884" cy="78243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xmlns="" id="{30693858-21EF-520B-DCD8-65B33A22D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5707" y="2520209"/>
            <a:ext cx="5785303" cy="36023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>
                <a:ea typeface="+mn-lt"/>
                <a:cs typeface="+mn-lt"/>
              </a:rPr>
              <a:t>Combined-cycle power plants combine gas and steam turbines to generate electricity.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>
                <a:ea typeface="+mn-lt"/>
                <a:cs typeface="+mn-lt"/>
              </a:rPr>
              <a:t>Exhaust from the gas turbine heats water in a heat recovery steam generator, creating steam to drive a steam turbine.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>
                <a:ea typeface="+mn-lt"/>
                <a:cs typeface="+mn-lt"/>
              </a:rPr>
              <a:t>This project aims to model energy production as a function of: 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>
                <a:ea typeface="+mn-lt"/>
                <a:cs typeface="+mn-lt"/>
              </a:rPr>
              <a:t>Exhaust vacuum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>
                <a:ea typeface="+mn-lt"/>
                <a:cs typeface="+mn-lt"/>
              </a:rPr>
              <a:t>Ambient temperature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>
                <a:ea typeface="+mn-lt"/>
                <a:cs typeface="+mn-lt"/>
              </a:rPr>
              <a:t>Ambient pressure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>
                <a:ea typeface="+mn-lt"/>
                <a:cs typeface="+mn-lt"/>
              </a:rPr>
              <a:t>Relative humidity</a:t>
            </a:r>
            <a:endParaRPr lang="en-US" sz="1500"/>
          </a:p>
          <a:p>
            <a:pPr>
              <a:lnSpc>
                <a:spcPct val="90000"/>
              </a:lnSpc>
            </a:pPr>
            <a:r>
              <a:rPr lang="en-US" sz="1500">
                <a:ea typeface="+mn-lt"/>
                <a:cs typeface="+mn-lt"/>
              </a:rPr>
              <a:t>The resulting model will be used to optimize plant operations and increase efficiency.</a:t>
            </a:r>
            <a:endParaRPr lang="en-US" sz="1500"/>
          </a:p>
          <a:p>
            <a:pPr>
              <a:lnSpc>
                <a:spcPct val="90000"/>
              </a:lnSpc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284224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xmlns="" id="{A6CA7A60-8DF8-4B78-BFE3-B372B90AB9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xmlns="" id="{FF4BD241-F172-410B-B0DE-9D7344B35B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 flipV="1">
            <a:off x="-1" y="0"/>
            <a:ext cx="4850735" cy="685799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2320626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320626 w 6125882"/>
              <a:gd name="connsiteY4" fmla="*/ 0 h 6857998"/>
              <a:gd name="connsiteX0" fmla="*/ 2034528 w 5839784"/>
              <a:gd name="connsiteY0" fmla="*/ 0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034528 w 5839784"/>
              <a:gd name="connsiteY4" fmla="*/ 0 h 6857998"/>
              <a:gd name="connsiteX0" fmla="*/ 2482758 w 5839784"/>
              <a:gd name="connsiteY0" fmla="*/ 10951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482758 w 5839784"/>
              <a:gd name="connsiteY4" fmla="*/ 10951 h 6857998"/>
              <a:gd name="connsiteX0" fmla="*/ 2495565 w 5839784"/>
              <a:gd name="connsiteY0" fmla="*/ 0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495565 w 5839784"/>
              <a:gd name="connsiteY4" fmla="*/ 0 h 6857998"/>
              <a:gd name="connsiteX0" fmla="*/ 2328480 w 5672699"/>
              <a:gd name="connsiteY0" fmla="*/ 0 h 6857998"/>
              <a:gd name="connsiteX1" fmla="*/ 5672699 w 5672699"/>
              <a:gd name="connsiteY1" fmla="*/ 0 h 6857998"/>
              <a:gd name="connsiteX2" fmla="*/ 5672699 w 5672699"/>
              <a:gd name="connsiteY2" fmla="*/ 6857998 h 6857998"/>
              <a:gd name="connsiteX3" fmla="*/ 0 w 5672699"/>
              <a:gd name="connsiteY3" fmla="*/ 6856093 h 6857998"/>
              <a:gd name="connsiteX4" fmla="*/ 2328480 w 5672699"/>
              <a:gd name="connsiteY4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72699" h="6857998">
                <a:moveTo>
                  <a:pt x="2328480" y="0"/>
                </a:moveTo>
                <a:lnTo>
                  <a:pt x="5672699" y="0"/>
                </a:lnTo>
                <a:lnTo>
                  <a:pt x="5672699" y="6857998"/>
                </a:lnTo>
                <a:lnTo>
                  <a:pt x="0" y="6856093"/>
                </a:lnTo>
                <a:lnTo>
                  <a:pt x="232848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46FDB5-6086-AB2D-1CBA-A2A5864ED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005" y="657225"/>
            <a:ext cx="3230515" cy="3569822"/>
          </a:xfrm>
        </p:spPr>
        <p:txBody>
          <a:bodyPr anchor="t">
            <a:normAutofit/>
          </a:bodyPr>
          <a:lstStyle/>
          <a:p>
            <a:r>
              <a:rPr lang="en-US" i="0" dirty="0">
                <a:ea typeface="+mj-lt"/>
                <a:cs typeface="+mj-lt"/>
              </a:rPr>
              <a:t>Data Set</a:t>
            </a:r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F1CEFB97-33B1-4F90-A6B8-EAA26EEA1E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35793" y="4305300"/>
            <a:ext cx="4515220" cy="25527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xmlns="" id="{79E930A9-782F-B6CD-7037-1AAF263D4B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0188514"/>
              </p:ext>
            </p:extLst>
          </p:nvPr>
        </p:nvGraphicFramePr>
        <p:xfrm>
          <a:off x="5146923" y="832268"/>
          <a:ext cx="6289466" cy="5146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0816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A6CA7A60-8DF8-4B78-BFE3-B372B90AB9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23">
            <a:extLst>
              <a:ext uri="{FF2B5EF4-FFF2-40B4-BE49-F238E27FC236}">
                <a16:creationId xmlns:a16="http://schemas.microsoft.com/office/drawing/2014/main" xmlns="" id="{FF4BD241-F172-410B-B0DE-9D7344B35B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 flipV="1">
            <a:off x="-1" y="0"/>
            <a:ext cx="4850735" cy="685799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2320626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320626 w 6125882"/>
              <a:gd name="connsiteY4" fmla="*/ 0 h 6857998"/>
              <a:gd name="connsiteX0" fmla="*/ 2034528 w 5839784"/>
              <a:gd name="connsiteY0" fmla="*/ 0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034528 w 5839784"/>
              <a:gd name="connsiteY4" fmla="*/ 0 h 6857998"/>
              <a:gd name="connsiteX0" fmla="*/ 2482758 w 5839784"/>
              <a:gd name="connsiteY0" fmla="*/ 10951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482758 w 5839784"/>
              <a:gd name="connsiteY4" fmla="*/ 10951 h 6857998"/>
              <a:gd name="connsiteX0" fmla="*/ 2495565 w 5839784"/>
              <a:gd name="connsiteY0" fmla="*/ 0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495565 w 5839784"/>
              <a:gd name="connsiteY4" fmla="*/ 0 h 6857998"/>
              <a:gd name="connsiteX0" fmla="*/ 2328480 w 5672699"/>
              <a:gd name="connsiteY0" fmla="*/ 0 h 6857998"/>
              <a:gd name="connsiteX1" fmla="*/ 5672699 w 5672699"/>
              <a:gd name="connsiteY1" fmla="*/ 0 h 6857998"/>
              <a:gd name="connsiteX2" fmla="*/ 5672699 w 5672699"/>
              <a:gd name="connsiteY2" fmla="*/ 6857998 h 6857998"/>
              <a:gd name="connsiteX3" fmla="*/ 0 w 5672699"/>
              <a:gd name="connsiteY3" fmla="*/ 6856093 h 6857998"/>
              <a:gd name="connsiteX4" fmla="*/ 2328480 w 5672699"/>
              <a:gd name="connsiteY4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72699" h="6857998">
                <a:moveTo>
                  <a:pt x="2328480" y="0"/>
                </a:moveTo>
                <a:lnTo>
                  <a:pt x="5672699" y="0"/>
                </a:lnTo>
                <a:lnTo>
                  <a:pt x="5672699" y="6857998"/>
                </a:lnTo>
                <a:lnTo>
                  <a:pt x="0" y="6856093"/>
                </a:lnTo>
                <a:lnTo>
                  <a:pt x="232848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9DD6DA-9BE8-7630-DB6A-4FB21771F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005" y="657225"/>
            <a:ext cx="3230515" cy="3569822"/>
          </a:xfrm>
        </p:spPr>
        <p:txBody>
          <a:bodyPr anchor="t">
            <a:normAutofit/>
          </a:bodyPr>
          <a:lstStyle/>
          <a:p>
            <a:r>
              <a:rPr lang="en-US" sz="3400" i="0">
                <a:ea typeface="+mj-lt"/>
                <a:cs typeface="+mj-lt"/>
              </a:rPr>
              <a:t>Data Exploration and Cleaning</a:t>
            </a:r>
            <a:endParaRPr lang="en-US" sz="34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F1CEFB97-33B1-4F90-A6B8-EAA26EEA1E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35793" y="4305300"/>
            <a:ext cx="4515220" cy="25527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xmlns="" id="{A31568BE-6B46-09AB-14A3-367202A660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5778035"/>
              </p:ext>
            </p:extLst>
          </p:nvPr>
        </p:nvGraphicFramePr>
        <p:xfrm>
          <a:off x="5146923" y="832268"/>
          <a:ext cx="6289466" cy="5146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9265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xmlns="" id="{18576E04-BA34-4597-8F97-B162CC6EB5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23">
            <a:extLst>
              <a:ext uri="{FF2B5EF4-FFF2-40B4-BE49-F238E27FC236}">
                <a16:creationId xmlns:a16="http://schemas.microsoft.com/office/drawing/2014/main" xmlns="" id="{BF3F734D-EB8C-453E-9929-80F58FFEE9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0" y="-5979"/>
            <a:ext cx="5111086" cy="693221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57998">
                <a:moveTo>
                  <a:pt x="2702995" y="42638"/>
                </a:moveTo>
                <a:lnTo>
                  <a:pt x="6699211" y="0"/>
                </a:lnTo>
                <a:lnTo>
                  <a:pt x="6699211" y="6857998"/>
                </a:lnTo>
                <a:lnTo>
                  <a:pt x="0" y="6844350"/>
                </a:lnTo>
                <a:lnTo>
                  <a:pt x="2702995" y="4263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2F6AD6-1AAA-D6DB-78E8-B81EE8B85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4" y="675168"/>
            <a:ext cx="3522123" cy="3787832"/>
          </a:xfrm>
        </p:spPr>
        <p:txBody>
          <a:bodyPr anchor="t">
            <a:normAutofit/>
          </a:bodyPr>
          <a:lstStyle/>
          <a:p>
            <a:r>
              <a:rPr lang="en-US" sz="3400" i="0">
                <a:ea typeface="+mj-lt"/>
                <a:cs typeface="+mj-lt"/>
              </a:rPr>
              <a:t>Data Visualization</a:t>
            </a:r>
            <a:endParaRPr lang="en-US" sz="340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xmlns="" id="{C60D6CFC-A99C-4B06-ADC6-F89EB75574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 flipV="1">
            <a:off x="0" y="5329451"/>
            <a:ext cx="6096000" cy="15285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42CF31-4532-9151-B3B1-9CE146441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3952" y="533400"/>
            <a:ext cx="3363462" cy="5791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Distribution Plots</a:t>
            </a:r>
            <a:endParaRPr lang="en-US" dirty="0"/>
          </a:p>
          <a:p>
            <a:r>
              <a:rPr lang="en-US">
                <a:ea typeface="+mn-lt"/>
                <a:cs typeface="+mn-lt"/>
              </a:rPr>
              <a:t>Distribution of each variable visualized using histograms.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Helps identify potential skewness or outliers.</a:t>
            </a:r>
            <a:endParaRPr lang="en-US"/>
          </a:p>
          <a:p>
            <a:endParaRPr lang="en-US" dirty="0"/>
          </a:p>
        </p:txBody>
      </p:sp>
      <p:pic>
        <p:nvPicPr>
          <p:cNvPr id="5" name="Picture 4" descr="A collage of blue dots&#10;&#10;Description automatically generated">
            <a:extLst>
              <a:ext uri="{FF2B5EF4-FFF2-40B4-BE49-F238E27FC236}">
                <a16:creationId xmlns:a16="http://schemas.microsoft.com/office/drawing/2014/main" xmlns="" id="{0435E76A-D288-B892-4D08-AF8354BAD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9870" y="304895"/>
            <a:ext cx="3293352" cy="28229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699C3B6-B21D-C88A-11C2-9B7C1AD79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536" y="3436806"/>
            <a:ext cx="4091638" cy="324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465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5A5BB70-1673-4097-A7F8-BCF5F4F19B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23">
            <a:extLst>
              <a:ext uri="{FF2B5EF4-FFF2-40B4-BE49-F238E27FC236}">
                <a16:creationId xmlns:a16="http://schemas.microsoft.com/office/drawing/2014/main" xmlns="" id="{7AA72C55-67D2-47FE-9C0B-01A954C8BF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 flipV="1">
            <a:off x="0" y="0"/>
            <a:ext cx="4307196" cy="685799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2320626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320626 w 6125882"/>
              <a:gd name="connsiteY4" fmla="*/ 0 h 6857998"/>
              <a:gd name="connsiteX0" fmla="*/ 2034528 w 5839784"/>
              <a:gd name="connsiteY0" fmla="*/ 0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034528 w 5839784"/>
              <a:gd name="connsiteY4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9784" h="6857998">
                <a:moveTo>
                  <a:pt x="2034528" y="0"/>
                </a:moveTo>
                <a:lnTo>
                  <a:pt x="5839784" y="0"/>
                </a:lnTo>
                <a:lnTo>
                  <a:pt x="5839784" y="6857998"/>
                </a:lnTo>
                <a:lnTo>
                  <a:pt x="0" y="6856093"/>
                </a:lnTo>
                <a:lnTo>
                  <a:pt x="2034528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57800E-91CF-B23C-CC08-412AE64B6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908" y="657225"/>
            <a:ext cx="2965938" cy="2921385"/>
          </a:xfrm>
        </p:spPr>
        <p:txBody>
          <a:bodyPr anchor="t">
            <a:normAutofit/>
          </a:bodyPr>
          <a:lstStyle/>
          <a:p>
            <a:r>
              <a:rPr lang="en-US" sz="2800" b="1" i="0">
                <a:ea typeface="+mj-lt"/>
                <a:cs typeface="+mj-lt"/>
              </a:rPr>
              <a:t/>
            </a:r>
            <a:br>
              <a:rPr lang="en-US" sz="2800" b="1" i="0">
                <a:ea typeface="+mj-lt"/>
                <a:cs typeface="+mj-lt"/>
              </a:rPr>
            </a:br>
            <a:r>
              <a:rPr lang="en-US" sz="2800" b="1" i="0">
                <a:ea typeface="+mj-lt"/>
                <a:cs typeface="+mj-lt"/>
              </a:rPr>
              <a:t>Data Visualization</a:t>
            </a:r>
            <a:endParaRPr lang="en-US" sz="2800"/>
          </a:p>
          <a:p>
            <a:r>
              <a:rPr lang="en-US" sz="2800" b="1" i="0">
                <a:ea typeface="+mj-lt"/>
                <a:cs typeface="+mj-lt"/>
              </a:rPr>
              <a:t>Box Plots</a:t>
            </a:r>
            <a:endParaRPr lang="en-US" sz="2800"/>
          </a:p>
          <a:p>
            <a:endParaRPr lang="en-US" sz="280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CED23ACC-C318-4DEB-B776-570408C7FBA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 flipV="1">
            <a:off x="20896" y="4496637"/>
            <a:ext cx="3764149" cy="236136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C5D9BE15-6B66-4F4C-B41A-B2A4C30490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0" y="1884066"/>
            <a:ext cx="3140110" cy="497393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BD5D04B-7B8B-9BF0-579C-51C5BFCB2204}"/>
              </a:ext>
            </a:extLst>
          </p:cNvPr>
          <p:cNvSpPr>
            <a:spLocks/>
          </p:cNvSpPr>
          <p:nvPr/>
        </p:nvSpPr>
        <p:spPr>
          <a:xfrm>
            <a:off x="4311431" y="987070"/>
            <a:ext cx="6038370" cy="24531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defTabSz="548640">
              <a:spcAft>
                <a:spcPts val="600"/>
              </a:spcAft>
              <a:buFont typeface="Arial"/>
              <a:buChar char="•"/>
            </a:pPr>
            <a:r>
              <a:rPr lang="en-US" sz="2400" kern="1200" dirty="0">
                <a:latin typeface="+mn-lt"/>
                <a:ea typeface="+mn-lt"/>
                <a:cs typeface="+mn-lt"/>
              </a:rPr>
              <a:t>Box plots created to visualize the distribution of each variable.</a:t>
            </a:r>
            <a:endParaRPr lang="en-US" sz="2400" kern="1200">
              <a:latin typeface="+mn-lt"/>
            </a:endParaRPr>
          </a:p>
          <a:p>
            <a:pPr marL="342900" indent="-342900" defTabSz="548640">
              <a:spcAft>
                <a:spcPts val="600"/>
              </a:spcAft>
              <a:buFont typeface="Arial"/>
              <a:buChar char="•"/>
            </a:pPr>
            <a:r>
              <a:rPr lang="en-US" sz="2400" kern="1200" dirty="0">
                <a:latin typeface="+mn-lt"/>
                <a:ea typeface="+mn-lt"/>
                <a:cs typeface="+mn-lt"/>
              </a:rPr>
              <a:t>IQR (interquartile range) depicted along with median and outliers.</a:t>
            </a:r>
            <a:endParaRPr lang="en-US" sz="2400" kern="1200" dirty="0">
              <a:latin typeface="+mn-lt"/>
            </a:endParaRPr>
          </a:p>
          <a:p>
            <a:pPr>
              <a:spcAft>
                <a:spcPts val="600"/>
              </a:spcAft>
            </a:pP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67EA790-DB7C-5BBE-C28C-A115E861F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674" y="2897760"/>
            <a:ext cx="2718274" cy="28023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5641F5D-BFD5-2810-C9DD-E0B8839A7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1469" y="2895918"/>
            <a:ext cx="3004590" cy="27667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437158C-091B-EE9E-251A-7A24B80240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381" y="2025463"/>
            <a:ext cx="174184" cy="464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B71FF17-09DA-A5C4-6C6D-103F3D47F7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78" r="49856" b="-312"/>
          <a:stretch/>
        </p:blipFill>
        <p:spPr>
          <a:xfrm>
            <a:off x="9440179" y="2901008"/>
            <a:ext cx="2151840" cy="276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52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22171661-0838-4942-A149-8C1B789266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0B56721-6FF0-7316-0A92-B44148000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519111"/>
            <a:ext cx="5435010" cy="1705617"/>
          </a:xfrm>
        </p:spPr>
        <p:txBody>
          <a:bodyPr>
            <a:normAutofit/>
          </a:bodyPr>
          <a:lstStyle/>
          <a:p>
            <a:r>
              <a:rPr lang="en-US" sz="3400" b="1" i="0">
                <a:ea typeface="+mj-lt"/>
                <a:cs typeface="+mj-lt"/>
              </a:rPr>
              <a:t/>
            </a:r>
            <a:br>
              <a:rPr lang="en-US" sz="3400" b="1" i="0">
                <a:ea typeface="+mj-lt"/>
                <a:cs typeface="+mj-lt"/>
              </a:rPr>
            </a:br>
            <a:r>
              <a:rPr lang="en-US" sz="3400" i="0">
                <a:ea typeface="+mj-lt"/>
                <a:cs typeface="+mj-lt"/>
              </a:rPr>
              <a:t>Feature Scaling and Model Performance</a:t>
            </a:r>
            <a:endParaRPr lang="en-US" sz="3400"/>
          </a:p>
          <a:p>
            <a:endParaRPr lang="en-US" sz="3400"/>
          </a:p>
        </p:txBody>
      </p:sp>
      <p:sp>
        <p:nvSpPr>
          <p:cNvPr id="13" name="Rectangle 23">
            <a:extLst>
              <a:ext uri="{FF2B5EF4-FFF2-40B4-BE49-F238E27FC236}">
                <a16:creationId xmlns:a16="http://schemas.microsoft.com/office/drawing/2014/main" xmlns="" id="{4CFFC8CC-8357-4EAE-8DE4-28B285E7F62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0" y="-5979"/>
            <a:ext cx="4906370" cy="6869953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0885" h="6869951">
                <a:moveTo>
                  <a:pt x="1754909" y="0"/>
                </a:moveTo>
                <a:lnTo>
                  <a:pt x="6430885" y="11953"/>
                </a:lnTo>
                <a:lnTo>
                  <a:pt x="6430885" y="6869951"/>
                </a:lnTo>
                <a:lnTo>
                  <a:pt x="0" y="6869951"/>
                </a:lnTo>
                <a:lnTo>
                  <a:pt x="1754909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BB04A404-AF1E-4EC9-AF7D-46C68BFCEB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V="1">
            <a:off x="2941093" y="-5979"/>
            <a:ext cx="2549950" cy="686397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8786883-02DB-81D3-75EF-8850C70D0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1" y="2224729"/>
            <a:ext cx="5435010" cy="4099872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dirty="0">
                <a:ea typeface="+mn-lt"/>
                <a:cs typeface="+mn-lt"/>
              </a:rPr>
              <a:t>Feature scaling techniques like </a:t>
            </a:r>
            <a:r>
              <a:rPr lang="en-US" dirty="0" err="1">
                <a:ea typeface="+mn-lt"/>
                <a:cs typeface="+mn-lt"/>
              </a:rPr>
              <a:t>MinMaxScaler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dirty="0" err="1">
                <a:ea typeface="+mn-lt"/>
                <a:cs typeface="+mn-lt"/>
              </a:rPr>
              <a:t>StandardScaler</a:t>
            </a:r>
            <a:r>
              <a:rPr lang="en-US" dirty="0">
                <a:ea typeface="+mn-lt"/>
                <a:cs typeface="+mn-lt"/>
              </a:rPr>
              <a:t> were applied to numerical features in the dataset.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MinMaxScaler</a:t>
            </a:r>
            <a:r>
              <a:rPr lang="en-US" dirty="0">
                <a:ea typeface="+mn-lt"/>
                <a:cs typeface="+mn-lt"/>
              </a:rPr>
              <a:t> scales features to a range of 0 to 1.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StandardScaler</a:t>
            </a:r>
            <a:r>
              <a:rPr lang="en-US" dirty="0">
                <a:ea typeface="+mn-lt"/>
                <a:cs typeface="+mn-lt"/>
              </a:rPr>
              <a:t> scales features to have a mean of 0 and a standard deviation of 1.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Model performance was evaluated using Root Mean Squared Error (RMSE).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881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DD16DE02-C2C8-477C-9FD7-70A983BDEA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D13AF29F-D5EC-4489-BF8F-3B356C5972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653"/>
            <a:ext cx="12192000" cy="200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60173A01-F891-430E-B39E-483E711B20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E0363E9-7CD0-497E-88D7-9401364903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478117" y="0"/>
            <a:ext cx="340591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ECCD4B14-FFCC-4CE5-BC9D-DF47AA1AD7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7331150" y="1171094"/>
            <a:ext cx="4860850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15DED734-54E5-48ED-AEE6-165F24827C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 flipV="1">
            <a:off x="8968704" y="0"/>
            <a:ext cx="2147217" cy="199511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19619E-DF3E-D822-D354-63AEBDA3F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53" y="584791"/>
            <a:ext cx="10064376" cy="1086847"/>
          </a:xfrm>
        </p:spPr>
        <p:txBody>
          <a:bodyPr>
            <a:normAutofit/>
          </a:bodyPr>
          <a:lstStyle/>
          <a:p>
            <a:r>
              <a:rPr lang="en-US" sz="4100" i="0" dirty="0">
                <a:ea typeface="+mj-lt"/>
                <a:cs typeface="+mj-lt"/>
              </a:rPr>
              <a:t>Model Performance Comparison</a:t>
            </a:r>
            <a:endParaRPr lang="en-US" sz="41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34222167-616B-448F-A79B-219A4FD3DD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11594353" y="0"/>
            <a:ext cx="239059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48A8A3-643F-6CBA-42E2-4398542F3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50" y="2015885"/>
            <a:ext cx="6847832" cy="4623191"/>
          </a:xfr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>
              <a:lnSpc>
                <a:spcPct val="90000"/>
              </a:lnSpc>
            </a:pPr>
            <a:endParaRPr lang="en-US" sz="2200" dirty="0">
              <a:ea typeface="+mn-lt"/>
              <a:cs typeface="+mn-lt"/>
            </a:endParaRPr>
          </a:p>
          <a:p>
            <a:pPr>
              <a:lnSpc>
                <a:spcPct val="90000"/>
              </a:lnSpc>
            </a:pPr>
            <a:endParaRPr lang="en-US" sz="2200" dirty="0">
              <a:ea typeface="+mn-lt"/>
              <a:cs typeface="+mn-lt"/>
            </a:endParaRPr>
          </a:p>
          <a:p>
            <a:pPr>
              <a:lnSpc>
                <a:spcPct val="90000"/>
              </a:lnSpc>
            </a:pPr>
            <a:r>
              <a:rPr lang="en-US" sz="2200" dirty="0">
                <a:ea typeface="+mn-lt"/>
                <a:cs typeface="+mn-lt"/>
              </a:rPr>
              <a:t>Three machine learning models were evaluated: Linear Regression, Decision Tree, and Random Forest.</a:t>
            </a:r>
            <a:endParaRPr lang="en-US" sz="2200"/>
          </a:p>
          <a:p>
            <a:pPr>
              <a:lnSpc>
                <a:spcPct val="90000"/>
              </a:lnSpc>
            </a:pPr>
            <a:r>
              <a:rPr lang="en-US" sz="2200" dirty="0">
                <a:ea typeface="+mn-lt"/>
                <a:cs typeface="+mn-lt"/>
              </a:rPr>
              <a:t>Both before and after feature scaling, Random Forest consistently achieved the lowest RMSE, indicating its superiority in predicting energy production in this dataset.</a:t>
            </a:r>
            <a:endParaRPr lang="en-US" sz="2200" dirty="0"/>
          </a:p>
          <a:p>
            <a:pPr>
              <a:lnSpc>
                <a:spcPct val="90000"/>
              </a:lnSpc>
            </a:pPr>
            <a:r>
              <a:rPr lang="en-US" sz="2200" dirty="0">
                <a:ea typeface="+mn-lt"/>
                <a:cs typeface="+mn-lt"/>
              </a:rPr>
              <a:t>The performance of Decision Tree also improved after scaling, suggesting its sensitivity to feature scales.</a:t>
            </a:r>
            <a:endParaRPr lang="en-US" sz="2200" dirty="0"/>
          </a:p>
          <a:p>
            <a:pPr>
              <a:lnSpc>
                <a:spcPct val="90000"/>
              </a:lnSpc>
            </a:pPr>
            <a:r>
              <a:rPr lang="en-US" sz="2200" dirty="0">
                <a:ea typeface="+mn-lt"/>
                <a:cs typeface="+mn-lt"/>
              </a:rPr>
              <a:t>Linear Regression exhibited negligible RMSE, but it might not capture the non-linear relationships between features and energy production.</a:t>
            </a:r>
            <a:endParaRPr lang="en-US" sz="2200" dirty="0"/>
          </a:p>
          <a:p>
            <a:r>
              <a:rPr lang="en-US" sz="2200" dirty="0">
                <a:ea typeface="+mn-lt"/>
                <a:cs typeface="+mn-lt"/>
              </a:rPr>
              <a:t>Feature scaling, particularly with Random Forest, yielded significant improvements in model performance.</a:t>
            </a:r>
            <a:endParaRPr lang="en-US" sz="2200" dirty="0"/>
          </a:p>
          <a:p>
            <a:r>
              <a:rPr lang="en-US" sz="2200" dirty="0">
                <a:ea typeface="+mn-lt"/>
                <a:cs typeface="+mn-lt"/>
              </a:rPr>
              <a:t>The final Random Forest model can be used to predict energy production based on exhaust vacuum and ambient variables</a:t>
            </a:r>
            <a:endParaRPr lang="en-US" dirty="0"/>
          </a:p>
          <a:p>
            <a:pPr>
              <a:lnSpc>
                <a:spcPct val="90000"/>
              </a:lnSpc>
            </a:pPr>
            <a:endParaRPr lang="en-US" sz="2200" dirty="0"/>
          </a:p>
          <a:p>
            <a:pPr>
              <a:lnSpc>
                <a:spcPct val="90000"/>
              </a:lnSpc>
            </a:pPr>
            <a:endParaRPr lang="en-US" sz="2200"/>
          </a:p>
        </p:txBody>
      </p:sp>
      <p:pic>
        <p:nvPicPr>
          <p:cNvPr id="4" name="Picture 3" descr="A screenshot of a computer code&#10;&#10;Description automatically generated">
            <a:extLst>
              <a:ext uri="{FF2B5EF4-FFF2-40B4-BE49-F238E27FC236}">
                <a16:creationId xmlns:a16="http://schemas.microsoft.com/office/drawing/2014/main" xmlns="" id="{8D13902A-F93F-F706-E5EA-420B43FB4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784" y="2353999"/>
            <a:ext cx="4717197" cy="417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304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  <a:endParaRPr lang="en-IN" dirty="0"/>
          </a:p>
        </p:txBody>
      </p:sp>
      <p:pic>
        <p:nvPicPr>
          <p:cNvPr id="4" name="Content Placeholder 2" descr="A white background with black text&#10;&#10;Description automatically generated">
            <a:extLst>
              <a:ext uri="{FF2B5EF4-FFF2-40B4-BE49-F238E27FC236}">
                <a16:creationId xmlns:a16="http://schemas.microsoft.com/office/drawing/2014/main" xmlns="" id="{93E07456-9A0C-4E24-75EC-947727DEE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1934" y="2009775"/>
            <a:ext cx="8728131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0031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DarkSeedLeftStep">
      <a:dk1>
        <a:srgbClr val="000000"/>
      </a:dk1>
      <a:lt1>
        <a:srgbClr val="FFFFFF"/>
      </a:lt1>
      <a:dk2>
        <a:srgbClr val="1A212E"/>
      </a:dk2>
      <a:lt2>
        <a:srgbClr val="F2F3F0"/>
      </a:lt2>
      <a:accent1>
        <a:srgbClr val="864DC3"/>
      </a:accent1>
      <a:accent2>
        <a:srgbClr val="483FB3"/>
      </a:accent2>
      <a:accent3>
        <a:srgbClr val="4D76C3"/>
      </a:accent3>
      <a:accent4>
        <a:srgbClr val="3B95B1"/>
      </a:accent4>
      <a:accent5>
        <a:srgbClr val="4BBFAB"/>
      </a:accent5>
      <a:accent6>
        <a:srgbClr val="3BB16B"/>
      </a:accent6>
      <a:hlink>
        <a:srgbClr val="339A99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398</Words>
  <Application>Microsoft Office PowerPoint</Application>
  <PresentationFormat>Custom</PresentationFormat>
  <Paragraphs>58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AngleLinesVTI</vt:lpstr>
      <vt:lpstr>Combined Cycle Power Plant Performance</vt:lpstr>
      <vt:lpstr>Business Objective</vt:lpstr>
      <vt:lpstr>Data Set</vt:lpstr>
      <vt:lpstr>Data Exploration and Cleaning</vt:lpstr>
      <vt:lpstr>Data Visualization</vt:lpstr>
      <vt:lpstr> Data Visualization Box Plots </vt:lpstr>
      <vt:lpstr> Feature Scaling and Model Performance </vt:lpstr>
      <vt:lpstr>Model Performance Comparison</vt:lpstr>
      <vt:lpstr>deployment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VAISHNAVI S</cp:lastModifiedBy>
  <cp:revision>220</cp:revision>
  <dcterms:created xsi:type="dcterms:W3CDTF">2024-05-16T12:34:47Z</dcterms:created>
  <dcterms:modified xsi:type="dcterms:W3CDTF">2024-05-19T08:00:09Z</dcterms:modified>
</cp:coreProperties>
</file>

<file path=docProps/thumbnail.jpeg>
</file>